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59"/>
    <p:restoredTop sz="94733"/>
  </p:normalViewPr>
  <p:slideViewPr>
    <p:cSldViewPr snapToGrid="0">
      <p:cViewPr varScale="1">
        <p:scale>
          <a:sx n="138" d="100"/>
          <a:sy n="138" d="100"/>
        </p:scale>
        <p:origin x="1128"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2a5f7be71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c2a5f7be71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c2a5f7be71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c2a5f7be71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2a5f7be7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2a5f7be7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2a5f7be71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c2a5f7be71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c2a5f7be71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c2a5f7be7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c2a5f7be71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c2a5f7be71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c2a5f7be71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c2a5f7be71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c2a5f7be71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c2a5f7be7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c2a5f7be7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c2a5f7be7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c2a5f7be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c2a5f7be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ff778ea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ff778ea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c2a5f7be7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c2a5f7be7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c2a5f7be7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c2a5f7be7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c2a5f7be71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c2a5f7be71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c2a5f7be7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c2a5f7be7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c2a5f7be71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c2a5f7be71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c2a5f7be71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c2a5f7be71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2a5f7be71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c2a5f7be7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c2a5f7be71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c2a5f7be71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c2a5f7be71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c2a5f7be71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c2a5f7be71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c2a5f7be71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170e22a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170e22a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c2a5f7be71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c2a5f7be71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c2a5f7be71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c2a5f7be71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170e22a1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170e22a1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c2a5f7be7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c2a5f7be7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170e22a1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170e22a1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170e22a1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170e22a1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2a5f7be7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2a5f7be7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c2a5f7be7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c2a5f7be7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7.m4a"/><Relationship Id="rId1" Type="http://schemas.microsoft.com/office/2007/relationships/media" Target="../media/media27.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8.m4a"/><Relationship Id="rId1" Type="http://schemas.microsoft.com/office/2007/relationships/media" Target="../media/media28.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9.m4a"/><Relationship Id="rId1" Type="http://schemas.microsoft.com/office/2007/relationships/media" Target="../media/media29.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0.m4a"/><Relationship Id="rId1" Type="http://schemas.microsoft.com/office/2007/relationships/media" Target="../media/media30.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6.jpeg"/><Relationship Id="rId2" Type="http://schemas.openxmlformats.org/officeDocument/2006/relationships/audio" Target="../media/media31.m4a"/><Relationship Id="rId1" Type="http://schemas.microsoft.com/office/2007/relationships/media" Target="../media/media3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8" Type="http://schemas.openxmlformats.org/officeDocument/2006/relationships/hyperlink" Target="https://www.youtube.com/watch?v=ntLjk8vELCA&amp;t=408s" TargetMode="External"/><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jpg"/><Relationship Id="rId5" Type="http://schemas.openxmlformats.org/officeDocument/2006/relationships/hyperlink" Target="http://www.youtube.com/watch?v=ntLjk8vELCA" TargetMode="External"/><Relationship Id="rId4" Type="http://schemas.openxmlformats.org/officeDocument/2006/relationships/notesSlide" Target="../notesSlides/notesSlide4.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latin typeface="Times New Roman"/>
                <a:ea typeface="Times New Roman"/>
                <a:cs typeface="Times New Roman"/>
                <a:sym typeface="Times New Roman"/>
              </a:rPr>
              <a:t>MAKE TODAY COUNT:</a:t>
            </a:r>
            <a:endParaRPr>
              <a:latin typeface="Times New Roman"/>
              <a:ea typeface="Times New Roman"/>
              <a:cs typeface="Times New Roman"/>
              <a:sym typeface="Times New Roman"/>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935"/>
              <a:buNone/>
            </a:pPr>
            <a:r>
              <a:rPr lang="en" sz="2280">
                <a:solidFill>
                  <a:srgbClr val="000000"/>
                </a:solidFill>
                <a:latin typeface="Times New Roman"/>
                <a:ea typeface="Times New Roman"/>
                <a:cs typeface="Times New Roman"/>
                <a:sym typeface="Times New Roman"/>
              </a:rPr>
              <a:t>THE SECRET OF YOUR SUCCESS IS DETERMINED BY YOUR DAILY AGENDA</a:t>
            </a:r>
            <a:endParaRPr sz="2280">
              <a:solidFill>
                <a:srgbClr val="000000"/>
              </a:solidFill>
              <a:latin typeface="Times New Roman"/>
              <a:ea typeface="Times New Roman"/>
              <a:cs typeface="Times New Roman"/>
              <a:sym typeface="Times New Roman"/>
            </a:endParaRPr>
          </a:p>
        </p:txBody>
      </p:sp>
      <p:pic>
        <p:nvPicPr>
          <p:cNvPr id="56" name="Google Shape;56;p13" descr="HORZ_Transform_no_subtitle_color"/>
          <p:cNvPicPr preferRelativeResize="0"/>
          <p:nvPr/>
        </p:nvPicPr>
        <p:blipFill rotWithShape="1">
          <a:blip r:embed="rId5">
            <a:alphaModFix/>
          </a:blip>
          <a:srcRect/>
          <a:stretch/>
        </p:blipFill>
        <p:spPr>
          <a:xfrm>
            <a:off x="5631892" y="150215"/>
            <a:ext cx="3200400" cy="594360"/>
          </a:xfrm>
          <a:prstGeom prst="rect">
            <a:avLst/>
          </a:prstGeom>
          <a:noFill/>
          <a:ln>
            <a:noFill/>
          </a:ln>
        </p:spPr>
      </p:pic>
      <p:pic>
        <p:nvPicPr>
          <p:cNvPr id="2" name="Audio Recording Apr 12, 2021 at 2:39:32 PM" descr="Audio Recording Apr 12, 2021 at 2:39:32 PM">
            <a:hlinkClick r:id="" action="ppaction://media"/>
            <a:extLst>
              <a:ext uri="{FF2B5EF4-FFF2-40B4-BE49-F238E27FC236}">
                <a16:creationId xmlns:a16="http://schemas.microsoft.com/office/drawing/2014/main" id="{39888221-1F39-734A-8FB2-ACE7750DB7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624" y="4573349"/>
            <a:ext cx="570151" cy="5701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5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311700" y="75183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Times New Roman"/>
                <a:ea typeface="Times New Roman"/>
                <a:cs typeface="Times New Roman"/>
                <a:sym typeface="Times New Roman"/>
              </a:rPr>
              <a:t>Making the Decision</a:t>
            </a:r>
            <a:endParaRPr dirty="0">
              <a:latin typeface="Times New Roman"/>
              <a:ea typeface="Times New Roman"/>
              <a:cs typeface="Times New Roman"/>
              <a:sym typeface="Times New Roman"/>
            </a:endParaRPr>
          </a:p>
        </p:txBody>
      </p:sp>
      <p:sp>
        <p:nvSpPr>
          <p:cNvPr id="121" name="Google Shape;121;p22"/>
          <p:cNvSpPr txBox="1">
            <a:spLocks noGrp="1"/>
          </p:cNvSpPr>
          <p:nvPr>
            <p:ph type="body" idx="1"/>
          </p:nvPr>
        </p:nvSpPr>
        <p:spPr>
          <a:xfrm>
            <a:off x="311700" y="1324533"/>
            <a:ext cx="8520600" cy="40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b="1" dirty="0">
                <a:solidFill>
                  <a:srgbClr val="000000"/>
                </a:solidFill>
                <a:latin typeface="Times New Roman"/>
                <a:ea typeface="Times New Roman"/>
                <a:cs typeface="Times New Roman"/>
                <a:sym typeface="Times New Roman"/>
              </a:rPr>
              <a:t>Thinking: Practice and develop good thinking daily.</a:t>
            </a:r>
            <a:endParaRPr b="1"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b="1" dirty="0">
                <a:solidFill>
                  <a:srgbClr val="000000"/>
                </a:solidFill>
                <a:latin typeface="Times New Roman"/>
                <a:ea typeface="Times New Roman"/>
                <a:cs typeface="Times New Roman"/>
                <a:sym typeface="Times New Roman"/>
              </a:rPr>
              <a:t> </a:t>
            </a:r>
            <a:r>
              <a:rPr lang="en" dirty="0">
                <a:solidFill>
                  <a:srgbClr val="000000"/>
                </a:solidFill>
                <a:latin typeface="Times New Roman"/>
                <a:ea typeface="Times New Roman"/>
                <a:cs typeface="Times New Roman"/>
                <a:sym typeface="Times New Roman"/>
              </a:rPr>
              <a:t>Understand that great thinking comes from good thinking.</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Recognize there are many kinds of thinking.</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Big picture thinking</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Focused thinking</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Creative thinking</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Realistic thinking</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Strategic thinking</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Possibility thinking</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Reflective thinking</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Questionnaire popular thinking</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Shared thinking</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Unselfish thinking</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Bottom-line thinking</a:t>
            </a:r>
            <a:endParaRPr dirty="0">
              <a:solidFill>
                <a:srgbClr val="000000"/>
              </a:solidFill>
              <a:latin typeface="Times New Roman"/>
              <a:ea typeface="Times New Roman"/>
              <a:cs typeface="Times New Roman"/>
              <a:sym typeface="Times New Roman"/>
            </a:endParaRPr>
          </a:p>
        </p:txBody>
      </p:sp>
      <p:pic>
        <p:nvPicPr>
          <p:cNvPr id="122" name="Google Shape;122;p22"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4, 2021 at 2:28:39 PM" descr="Audio Recording Apr 14, 2021 at 2:28:39 PM">
            <a:hlinkClick r:id="" action="ppaction://media"/>
            <a:extLst>
              <a:ext uri="{FF2B5EF4-FFF2-40B4-BE49-F238E27FC236}">
                <a16:creationId xmlns:a16="http://schemas.microsoft.com/office/drawing/2014/main" id="{C6F9ECFF-D8B4-A646-B575-706D0A116F1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465" y="4564415"/>
            <a:ext cx="576470" cy="576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699" y="76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Times New Roman"/>
                <a:ea typeface="Times New Roman"/>
                <a:cs typeface="Times New Roman"/>
                <a:sym typeface="Times New Roman"/>
              </a:rPr>
              <a:t>Making the Decision </a:t>
            </a:r>
            <a:endParaRPr dirty="0">
              <a:latin typeface="Times New Roman"/>
              <a:ea typeface="Times New Roman"/>
              <a:cs typeface="Times New Roman"/>
              <a:sym typeface="Times New Roman"/>
            </a:endParaRPr>
          </a:p>
        </p:txBody>
      </p:sp>
      <p:sp>
        <p:nvSpPr>
          <p:cNvPr id="128" name="Google Shape;128;p23"/>
          <p:cNvSpPr txBox="1">
            <a:spLocks noGrp="1"/>
          </p:cNvSpPr>
          <p:nvPr>
            <p:ph type="body" idx="1"/>
          </p:nvPr>
        </p:nvSpPr>
        <p:spPr>
          <a:xfrm>
            <a:off x="311699" y="1389325"/>
            <a:ext cx="8520600" cy="3733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b="1" dirty="0">
                <a:solidFill>
                  <a:srgbClr val="000000"/>
                </a:solidFill>
                <a:latin typeface="Times New Roman"/>
                <a:ea typeface="Times New Roman"/>
                <a:cs typeface="Times New Roman"/>
                <a:sym typeface="Times New Roman"/>
              </a:rPr>
              <a:t>Commitment: Make and keep proper commitments daily.</a:t>
            </a:r>
            <a:endParaRPr b="1"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b="1" dirty="0">
                <a:solidFill>
                  <a:srgbClr val="000000"/>
                </a:solidFill>
                <a:latin typeface="Times New Roman"/>
                <a:ea typeface="Times New Roman"/>
                <a:cs typeface="Times New Roman"/>
                <a:sym typeface="Times New Roman"/>
              </a:rPr>
              <a:t> </a:t>
            </a:r>
            <a:r>
              <a:rPr lang="en" dirty="0">
                <a:solidFill>
                  <a:srgbClr val="000000"/>
                </a:solidFill>
                <a:latin typeface="Times New Roman"/>
                <a:ea typeface="Times New Roman"/>
                <a:cs typeface="Times New Roman"/>
                <a:sym typeface="Times New Roman"/>
              </a:rPr>
              <a:t>Count the cost.</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Strengthens one’s commitments </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Determine to pay the price. </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Are you willing to do what it takes to follow through?</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Always strive for excellence.</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Always do your best in everything you do.</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Make sure to check your work and the details.  </a:t>
            </a:r>
            <a:endParaRPr dirty="0">
              <a:solidFill>
                <a:srgbClr val="000000"/>
              </a:solidFill>
              <a:latin typeface="Times New Roman"/>
              <a:ea typeface="Times New Roman"/>
              <a:cs typeface="Times New Roman"/>
              <a:sym typeface="Times New Roman"/>
            </a:endParaRPr>
          </a:p>
        </p:txBody>
      </p:sp>
      <p:pic>
        <p:nvPicPr>
          <p:cNvPr id="129" name="Google Shape;129;p23"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4, 2021 at 2:45:09 PM" descr="Audio Recording Apr 14, 2021 at 2:45:09 PM">
            <a:hlinkClick r:id="" action="ppaction://media"/>
            <a:extLst>
              <a:ext uri="{FF2B5EF4-FFF2-40B4-BE49-F238E27FC236}">
                <a16:creationId xmlns:a16="http://schemas.microsoft.com/office/drawing/2014/main" id="{B94BF1A7-DB41-EA47-9783-F6F82BEC863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349" y="4570799"/>
            <a:ext cx="572701" cy="5727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7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76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rgbClr val="000000"/>
                </a:solidFill>
                <a:latin typeface="Times New Roman"/>
                <a:ea typeface="Times New Roman"/>
                <a:cs typeface="Times New Roman"/>
                <a:sym typeface="Times New Roman"/>
              </a:rPr>
              <a:t>Making the Decision </a:t>
            </a:r>
            <a:endParaRPr dirty="0">
              <a:solidFill>
                <a:srgbClr val="000000"/>
              </a:solidFill>
              <a:latin typeface="Times New Roman"/>
              <a:ea typeface="Times New Roman"/>
              <a:cs typeface="Times New Roman"/>
              <a:sym typeface="Times New Roman"/>
            </a:endParaRPr>
          </a:p>
        </p:txBody>
      </p:sp>
      <p:sp>
        <p:nvSpPr>
          <p:cNvPr id="135" name="Google Shape;135;p24"/>
          <p:cNvSpPr txBox="1">
            <a:spLocks noGrp="1"/>
          </p:cNvSpPr>
          <p:nvPr>
            <p:ph type="body" idx="1"/>
          </p:nvPr>
        </p:nvSpPr>
        <p:spPr>
          <a:xfrm>
            <a:off x="311700" y="1408980"/>
            <a:ext cx="8520600" cy="4155989"/>
          </a:xfrm>
          <a:prstGeom prst="rect">
            <a:avLst/>
          </a:prstGeom>
        </p:spPr>
        <p:txBody>
          <a:bodyPr spcFirstLastPara="1" wrap="square" lIns="91425" tIns="91425" rIns="91425" bIns="91425" anchor="t" anchorCtr="0">
            <a:normAutofit/>
          </a:bodyPr>
          <a:lstStyle/>
          <a:p>
            <a:pPr marL="457200" lvl="0" indent="-308610" algn="l" rtl="0">
              <a:spcBef>
                <a:spcPts val="0"/>
              </a:spcBef>
              <a:spcAft>
                <a:spcPts val="0"/>
              </a:spcAft>
              <a:buClr>
                <a:srgbClr val="000000"/>
              </a:buClr>
              <a:buSzPct val="100000"/>
              <a:buFont typeface="Times New Roman"/>
              <a:buChar char="●"/>
            </a:pPr>
            <a:r>
              <a:rPr lang="en" b="1" dirty="0">
                <a:solidFill>
                  <a:srgbClr val="000000"/>
                </a:solidFill>
                <a:latin typeface="Times New Roman"/>
                <a:ea typeface="Times New Roman"/>
                <a:cs typeface="Times New Roman"/>
                <a:sym typeface="Times New Roman"/>
              </a:rPr>
              <a:t>Finances: Make and properly manage dollars daily.</a:t>
            </a:r>
            <a:endParaRPr b="1"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ct val="100000"/>
              <a:buFont typeface="Times New Roman"/>
              <a:buChar char="○"/>
            </a:pPr>
            <a:r>
              <a:rPr lang="en" dirty="0">
                <a:solidFill>
                  <a:srgbClr val="000000"/>
                </a:solidFill>
                <a:latin typeface="Times New Roman"/>
                <a:ea typeface="Times New Roman"/>
                <a:cs typeface="Times New Roman"/>
                <a:sym typeface="Times New Roman"/>
              </a:rPr>
              <a:t>Put the value of things into perspective. </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ct val="100000"/>
              <a:buFont typeface="Times New Roman"/>
              <a:buChar char="○"/>
            </a:pPr>
            <a:r>
              <a:rPr lang="en" dirty="0">
                <a:solidFill>
                  <a:srgbClr val="000000"/>
                </a:solidFill>
                <a:latin typeface="Times New Roman"/>
                <a:ea typeface="Times New Roman"/>
                <a:cs typeface="Times New Roman"/>
                <a:sym typeface="Times New Roman"/>
              </a:rPr>
              <a:t>Recognize your season of life.</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ct val="100000"/>
              <a:buFont typeface="Times New Roman"/>
              <a:buChar char="■"/>
            </a:pPr>
            <a:r>
              <a:rPr lang="en" dirty="0">
                <a:solidFill>
                  <a:srgbClr val="000000"/>
                </a:solidFill>
                <a:latin typeface="Times New Roman"/>
                <a:ea typeface="Times New Roman"/>
                <a:cs typeface="Times New Roman"/>
                <a:sym typeface="Times New Roman"/>
              </a:rPr>
              <a:t>Learn</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ct val="100000"/>
              <a:buFont typeface="Times New Roman"/>
              <a:buChar char="■"/>
            </a:pPr>
            <a:r>
              <a:rPr lang="en" dirty="0">
                <a:solidFill>
                  <a:srgbClr val="000000"/>
                </a:solidFill>
                <a:latin typeface="Times New Roman"/>
                <a:ea typeface="Times New Roman"/>
                <a:cs typeface="Times New Roman"/>
                <a:sym typeface="Times New Roman"/>
              </a:rPr>
              <a:t>Earn </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ct val="100000"/>
              <a:buFont typeface="Times New Roman"/>
              <a:buChar char="■"/>
            </a:pPr>
            <a:r>
              <a:rPr lang="en" dirty="0">
                <a:solidFill>
                  <a:srgbClr val="000000"/>
                </a:solidFill>
                <a:latin typeface="Times New Roman"/>
                <a:ea typeface="Times New Roman"/>
                <a:cs typeface="Times New Roman"/>
                <a:sym typeface="Times New Roman"/>
              </a:rPr>
              <a:t>Return</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ct val="100000"/>
              <a:buFont typeface="Times New Roman"/>
              <a:buChar char="○"/>
            </a:pPr>
            <a:r>
              <a:rPr lang="en" dirty="0">
                <a:solidFill>
                  <a:srgbClr val="000000"/>
                </a:solidFill>
                <a:latin typeface="Times New Roman"/>
                <a:ea typeface="Times New Roman"/>
                <a:cs typeface="Times New Roman"/>
                <a:sym typeface="Times New Roman"/>
              </a:rPr>
              <a:t>Reduce your debt.</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ct val="100000"/>
              <a:buFont typeface="Times New Roman"/>
              <a:buChar char="○"/>
            </a:pPr>
            <a:r>
              <a:rPr lang="en" dirty="0">
                <a:solidFill>
                  <a:srgbClr val="000000"/>
                </a:solidFill>
                <a:latin typeface="Times New Roman"/>
                <a:ea typeface="Times New Roman"/>
                <a:cs typeface="Times New Roman"/>
                <a:sym typeface="Times New Roman"/>
              </a:rPr>
              <a:t>Put your financial formula into place.</a:t>
            </a:r>
            <a:endParaRPr dirty="0">
              <a:solidFill>
                <a:srgbClr val="000000"/>
              </a:solidFill>
              <a:latin typeface="Times New Roman"/>
              <a:ea typeface="Times New Roman"/>
              <a:cs typeface="Times New Roman"/>
              <a:sym typeface="Times New Roman"/>
            </a:endParaRPr>
          </a:p>
        </p:txBody>
      </p:sp>
      <p:pic>
        <p:nvPicPr>
          <p:cNvPr id="136" name="Google Shape;136;p24"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5, 2021 at 2:17:07 AM" descr="Audio Recording Apr 15, 2021 at 2:17:07 AM">
            <a:hlinkClick r:id="" action="ppaction://media"/>
            <a:extLst>
              <a:ext uri="{FF2B5EF4-FFF2-40B4-BE49-F238E27FC236}">
                <a16:creationId xmlns:a16="http://schemas.microsoft.com/office/drawing/2014/main" id="{2D2A9745-8899-F54E-A009-DCCF604A553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465" y="4567030"/>
            <a:ext cx="576470" cy="576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7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699" y="760537"/>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latin typeface="Times New Roman"/>
                <a:ea typeface="Times New Roman"/>
                <a:cs typeface="Times New Roman"/>
                <a:sym typeface="Times New Roman"/>
              </a:rPr>
              <a:t>Making the Decision </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42" name="Google Shape;142;p25"/>
          <p:cNvSpPr txBox="1">
            <a:spLocks noGrp="1"/>
          </p:cNvSpPr>
          <p:nvPr>
            <p:ph type="body" idx="1"/>
          </p:nvPr>
        </p:nvSpPr>
        <p:spPr>
          <a:xfrm>
            <a:off x="311699" y="1419320"/>
            <a:ext cx="8520600" cy="3702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b="1" dirty="0">
                <a:solidFill>
                  <a:srgbClr val="000000"/>
                </a:solidFill>
                <a:latin typeface="Times New Roman"/>
                <a:ea typeface="Times New Roman"/>
                <a:cs typeface="Times New Roman"/>
                <a:sym typeface="Times New Roman"/>
              </a:rPr>
              <a:t>Faith: Deepen and live out my faith daily.</a:t>
            </a:r>
            <a:endParaRPr b="1"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Understand that faith is often birthed out of difficulties.</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Can help you through a crisis. </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Approach life with a whole new perspective.</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Adopt an outlook of hope and courage.</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A faith that hasn’t been tested can’t be trusted.</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Deepen your faith.</a:t>
            </a:r>
            <a:endParaRPr dirty="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p:pic>
        <p:nvPicPr>
          <p:cNvPr id="143" name="Google Shape;143;p25"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5, 2021 at 2:22:15 AM" descr="Audio Recording Apr 15, 2021 at 2:22:15 AM">
            <a:hlinkClick r:id="" action="ppaction://media"/>
            <a:extLst>
              <a:ext uri="{FF2B5EF4-FFF2-40B4-BE49-F238E27FC236}">
                <a16:creationId xmlns:a16="http://schemas.microsoft.com/office/drawing/2014/main" id="{3DE47A07-C8DC-5142-942D-5CEC3534A87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349" y="4548919"/>
            <a:ext cx="572701" cy="5727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1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11700" y="76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latin typeface="Times New Roman"/>
                <a:ea typeface="Times New Roman"/>
                <a:cs typeface="Times New Roman"/>
                <a:sym typeface="Times New Roman"/>
              </a:rPr>
              <a:t>Making the Decision </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49" name="Google Shape;149;p26"/>
          <p:cNvSpPr txBox="1">
            <a:spLocks noGrp="1"/>
          </p:cNvSpPr>
          <p:nvPr>
            <p:ph type="body" idx="1"/>
          </p:nvPr>
        </p:nvSpPr>
        <p:spPr>
          <a:xfrm>
            <a:off x="311700" y="1423721"/>
            <a:ext cx="8520600" cy="3733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b="1" dirty="0">
                <a:solidFill>
                  <a:srgbClr val="000000"/>
                </a:solidFill>
                <a:latin typeface="Times New Roman"/>
                <a:ea typeface="Times New Roman"/>
                <a:cs typeface="Times New Roman"/>
                <a:sym typeface="Times New Roman"/>
              </a:rPr>
              <a:t>Relationships: Initiate and invest in solid relationships daily. </a:t>
            </a:r>
            <a:endParaRPr b="1"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Place a high value on people.</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Expect the best from everyone.</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Learn to understand people.</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Build positive relationships.</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Give respect freely but expect to earn it from others.</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Give people the utmost respect you expect in return. </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Commit yourself to adding value to others. </a:t>
            </a:r>
            <a:endParaRPr dirty="0">
              <a:solidFill>
                <a:srgbClr val="000000"/>
              </a:solidFill>
              <a:latin typeface="Times New Roman"/>
              <a:ea typeface="Times New Roman"/>
              <a:cs typeface="Times New Roman"/>
              <a:sym typeface="Times New Roman"/>
            </a:endParaRPr>
          </a:p>
        </p:txBody>
      </p:sp>
      <p:pic>
        <p:nvPicPr>
          <p:cNvPr id="150" name="Google Shape;150;p26"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5, 2021 at 2:24:33 AM" descr="Audio Recording Apr 15, 2021 at 2:24:33 AM">
            <a:hlinkClick r:id="" action="ppaction://media"/>
            <a:extLst>
              <a:ext uri="{FF2B5EF4-FFF2-40B4-BE49-F238E27FC236}">
                <a16:creationId xmlns:a16="http://schemas.microsoft.com/office/drawing/2014/main" id="{2D534A78-8680-0A4C-9A60-E18AF733F83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435" y="4576970"/>
            <a:ext cx="566530" cy="5665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311700" y="76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latin typeface="Times New Roman"/>
                <a:ea typeface="Times New Roman"/>
                <a:cs typeface="Times New Roman"/>
                <a:sym typeface="Times New Roman"/>
              </a:rPr>
              <a:t>Making the Decision </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56" name="Google Shape;156;p27"/>
          <p:cNvSpPr txBox="1">
            <a:spLocks noGrp="1"/>
          </p:cNvSpPr>
          <p:nvPr>
            <p:ph type="body" idx="1"/>
          </p:nvPr>
        </p:nvSpPr>
        <p:spPr>
          <a:xfrm>
            <a:off x="311700" y="1413750"/>
            <a:ext cx="8520600" cy="3169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b="1" dirty="0">
                <a:solidFill>
                  <a:srgbClr val="000000"/>
                </a:solidFill>
                <a:latin typeface="Times New Roman"/>
                <a:ea typeface="Times New Roman"/>
                <a:cs typeface="Times New Roman"/>
                <a:sym typeface="Times New Roman"/>
              </a:rPr>
              <a:t>Generosity: Plan for and model generosity daily. </a:t>
            </a:r>
            <a:endParaRPr b="1"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Give others your money.</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US" dirty="0">
                <a:solidFill>
                  <a:srgbClr val="000000"/>
                </a:solidFill>
                <a:latin typeface="Times New Roman"/>
                <a:ea typeface="Times New Roman"/>
                <a:cs typeface="Times New Roman"/>
                <a:sym typeface="Times New Roman"/>
              </a:rPr>
              <a:t>The more you give, the more you learn to care about others.</a:t>
            </a: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Give others yourself.</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Give others your time and attention.</a:t>
            </a:r>
            <a:endParaRPr dirty="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p:sp>
        <p:nvSpPr>
          <p:cNvPr id="157" name="Google Shape;157;p27"/>
          <p:cNvSpPr txBox="1"/>
          <p:nvPr/>
        </p:nvSpPr>
        <p:spPr>
          <a:xfrm>
            <a:off x="212700" y="4183350"/>
            <a:ext cx="8619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i="1">
                <a:latin typeface="Times New Roman"/>
                <a:ea typeface="Times New Roman"/>
                <a:cs typeface="Times New Roman"/>
                <a:sym typeface="Times New Roman"/>
              </a:rPr>
              <a:t>“No man becomes rich unless he enriches others.” - Andrew Carnegie </a:t>
            </a:r>
            <a:endParaRPr i="1">
              <a:latin typeface="Times New Roman"/>
              <a:ea typeface="Times New Roman"/>
              <a:cs typeface="Times New Roman"/>
              <a:sym typeface="Times New Roman"/>
            </a:endParaRPr>
          </a:p>
        </p:txBody>
      </p:sp>
      <p:pic>
        <p:nvPicPr>
          <p:cNvPr id="158" name="Google Shape;158;p27"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5, 2021 at 2:33:36 AM" descr="Audio Recording Apr 15, 2021 at 2:33:36 AM">
            <a:hlinkClick r:id="" action="ppaction://media"/>
            <a:extLst>
              <a:ext uri="{FF2B5EF4-FFF2-40B4-BE49-F238E27FC236}">
                <a16:creationId xmlns:a16="http://schemas.microsoft.com/office/drawing/2014/main" id="{6D0D4E13-512D-864E-9F10-BA53C37B980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725" y="4583550"/>
            <a:ext cx="559949" cy="5599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311700" y="76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latin typeface="Times New Roman"/>
                <a:ea typeface="Times New Roman"/>
                <a:cs typeface="Times New Roman"/>
                <a:sym typeface="Times New Roman"/>
              </a:rPr>
              <a:t>Making the Decision </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64" name="Google Shape;164;p28"/>
          <p:cNvSpPr txBox="1">
            <a:spLocks noGrp="1"/>
          </p:cNvSpPr>
          <p:nvPr>
            <p:ph type="body" idx="1"/>
          </p:nvPr>
        </p:nvSpPr>
        <p:spPr>
          <a:xfrm>
            <a:off x="311700" y="1447903"/>
            <a:ext cx="8520600" cy="36795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b="1" dirty="0">
                <a:solidFill>
                  <a:srgbClr val="000000"/>
                </a:solidFill>
                <a:latin typeface="Times New Roman"/>
                <a:ea typeface="Times New Roman"/>
                <a:cs typeface="Times New Roman"/>
                <a:sym typeface="Times New Roman"/>
              </a:rPr>
              <a:t>Values: Embrace and practice good values daily. </a:t>
            </a:r>
            <a:endParaRPr b="1"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Create a list of good values.</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Eliminate anything that is superficial.</a:t>
            </a:r>
          </a:p>
          <a:p>
            <a:pPr marL="1371600" lvl="2" indent="-317500" algn="l" rtl="0">
              <a:spcBef>
                <a:spcPts val="0"/>
              </a:spcBef>
              <a:spcAft>
                <a:spcPts val="0"/>
              </a:spcAft>
              <a:buClr>
                <a:srgbClr val="000000"/>
              </a:buClr>
              <a:buSzPts val="1400"/>
              <a:buFont typeface="Times New Roman"/>
              <a:buChar char="■"/>
            </a:pPr>
            <a:r>
              <a:rPr lang="en-US" dirty="0">
                <a:solidFill>
                  <a:srgbClr val="000000"/>
                </a:solidFill>
                <a:latin typeface="Times New Roman"/>
                <a:ea typeface="Times New Roman"/>
                <a:cs typeface="Times New Roman"/>
                <a:sym typeface="Times New Roman"/>
              </a:rPr>
              <a:t>Have common values.</a:t>
            </a: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Embrace those good values.</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Make a decision to live those values daily.</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Focus on the important things.</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Manage life according to your values.</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Review and reflect on each of the Daily Dozen.</a:t>
            </a:r>
            <a:endParaRPr dirty="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p:pic>
        <p:nvPicPr>
          <p:cNvPr id="165" name="Google Shape;165;p28"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5, 2021 at 2:39:50 AM" descr="Audio Recording Apr 15, 2021 at 2:39:50 AM">
            <a:hlinkClick r:id="" action="ppaction://media"/>
            <a:extLst>
              <a:ext uri="{FF2B5EF4-FFF2-40B4-BE49-F238E27FC236}">
                <a16:creationId xmlns:a16="http://schemas.microsoft.com/office/drawing/2014/main" id="{EF6CE2E8-8410-7040-BBF3-35AF244D86D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39" y="4567030"/>
            <a:ext cx="576470" cy="576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3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title"/>
          </p:nvPr>
        </p:nvSpPr>
        <p:spPr>
          <a:xfrm>
            <a:off x="311699" y="76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latin typeface="Times New Roman"/>
                <a:ea typeface="Times New Roman"/>
                <a:cs typeface="Times New Roman"/>
                <a:sym typeface="Times New Roman"/>
              </a:rPr>
              <a:t>Making the Decision </a:t>
            </a: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71" name="Google Shape;171;p29"/>
          <p:cNvSpPr txBox="1">
            <a:spLocks noGrp="1"/>
          </p:cNvSpPr>
          <p:nvPr>
            <p:ph type="body" idx="1"/>
          </p:nvPr>
        </p:nvSpPr>
        <p:spPr>
          <a:xfrm>
            <a:off x="311700" y="1463238"/>
            <a:ext cx="8520600" cy="3824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b="1" dirty="0">
                <a:solidFill>
                  <a:srgbClr val="000000"/>
                </a:solidFill>
                <a:latin typeface="Times New Roman"/>
                <a:ea typeface="Times New Roman"/>
                <a:cs typeface="Times New Roman"/>
                <a:sym typeface="Times New Roman"/>
              </a:rPr>
              <a:t>Growth: Seek and experience improvements daily. </a:t>
            </a:r>
            <a:endParaRPr b="1"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Answer the question: What is my potential?</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Commitment to maximize your potential.</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Make a commitment to change.</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Set growth goals. </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Encourage your priorities in three main areas:</a:t>
            </a:r>
            <a:endParaRPr dirty="0">
              <a:solidFill>
                <a:srgbClr val="000000"/>
              </a:solidFill>
              <a:latin typeface="Times New Roman"/>
              <a:ea typeface="Times New Roman"/>
              <a:cs typeface="Times New Roman"/>
              <a:sym typeface="Times New Roman"/>
            </a:endParaRPr>
          </a:p>
          <a:p>
            <a:pPr marL="1828800" lvl="3"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Requirement, return, and reward.</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Grow in areas of greatest strength.</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Learn to enjoy the journey.</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Put yourself in a growth environment. </a:t>
            </a:r>
            <a:endParaRPr dirty="0">
              <a:solidFill>
                <a:srgbClr val="000000"/>
              </a:solidFill>
              <a:latin typeface="Times New Roman"/>
              <a:ea typeface="Times New Roman"/>
              <a:cs typeface="Times New Roman"/>
              <a:sym typeface="Times New Roman"/>
            </a:endParaRPr>
          </a:p>
        </p:txBody>
      </p:sp>
      <p:pic>
        <p:nvPicPr>
          <p:cNvPr id="172" name="Google Shape;172;p29"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3" name="Audio Recording Apr 15, 2021 at 2:48:14 AM" descr="Audio Recording Apr 15, 2021 at 2:48:14 AM">
            <a:hlinkClick r:id="" action="ppaction://media"/>
            <a:extLst>
              <a:ext uri="{FF2B5EF4-FFF2-40B4-BE49-F238E27FC236}">
                <a16:creationId xmlns:a16="http://schemas.microsoft.com/office/drawing/2014/main" id="{F4C5087C-EEB1-6F4D-8F49-A357292862A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349" y="4570799"/>
            <a:ext cx="572701" cy="5727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0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197675" y="76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Times New Roman"/>
                <a:ea typeface="Times New Roman"/>
                <a:cs typeface="Times New Roman"/>
                <a:sym typeface="Times New Roman"/>
              </a:rPr>
              <a:t>The “Daily Dozen”: Managing the Discipline</a:t>
            </a:r>
            <a:endParaRPr>
              <a:latin typeface="Times New Roman"/>
              <a:ea typeface="Times New Roman"/>
              <a:cs typeface="Times New Roman"/>
              <a:sym typeface="Times New Roman"/>
            </a:endParaRPr>
          </a:p>
        </p:txBody>
      </p:sp>
      <p:sp>
        <p:nvSpPr>
          <p:cNvPr id="178" name="Google Shape;178;p30"/>
          <p:cNvSpPr txBox="1">
            <a:spLocks noGrp="1"/>
          </p:cNvSpPr>
          <p:nvPr>
            <p:ph type="body" idx="1"/>
          </p:nvPr>
        </p:nvSpPr>
        <p:spPr>
          <a:xfrm>
            <a:off x="311700" y="133562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sz="2400">
              <a:solidFill>
                <a:srgbClr val="000000"/>
              </a:solidFill>
              <a:latin typeface="Times New Roman"/>
              <a:ea typeface="Times New Roman"/>
              <a:cs typeface="Times New Roman"/>
              <a:sym typeface="Times New Roman"/>
            </a:endParaRPr>
          </a:p>
          <a:p>
            <a:pPr marL="0" lvl="0" indent="0" algn="ctr" rtl="0">
              <a:spcBef>
                <a:spcPts val="1200"/>
              </a:spcBef>
              <a:spcAft>
                <a:spcPts val="0"/>
              </a:spcAft>
              <a:buNone/>
            </a:pPr>
            <a:r>
              <a:rPr lang="en" sz="2400">
                <a:solidFill>
                  <a:srgbClr val="000000"/>
                </a:solidFill>
                <a:latin typeface="Times New Roman"/>
                <a:ea typeface="Times New Roman"/>
                <a:cs typeface="Times New Roman"/>
                <a:sym typeface="Times New Roman"/>
              </a:rPr>
              <a:t>Good Decisions + Daily Discipline =</a:t>
            </a:r>
            <a:endParaRPr sz="2400">
              <a:solidFill>
                <a:srgbClr val="000000"/>
              </a:solidFill>
              <a:latin typeface="Times New Roman"/>
              <a:ea typeface="Times New Roman"/>
              <a:cs typeface="Times New Roman"/>
              <a:sym typeface="Times New Roman"/>
            </a:endParaRPr>
          </a:p>
          <a:p>
            <a:pPr marL="0" lvl="0" indent="0" algn="ctr" rtl="0">
              <a:spcBef>
                <a:spcPts val="1200"/>
              </a:spcBef>
              <a:spcAft>
                <a:spcPts val="1200"/>
              </a:spcAft>
              <a:buNone/>
            </a:pPr>
            <a:r>
              <a:rPr lang="en" sz="2400">
                <a:solidFill>
                  <a:srgbClr val="000000"/>
                </a:solidFill>
                <a:latin typeface="Times New Roman"/>
                <a:ea typeface="Times New Roman"/>
                <a:cs typeface="Times New Roman"/>
                <a:sym typeface="Times New Roman"/>
              </a:rPr>
              <a:t>A Plan With a Payoff And Reward</a:t>
            </a:r>
            <a:endParaRPr sz="2400">
              <a:solidFill>
                <a:srgbClr val="000000"/>
              </a:solidFill>
              <a:latin typeface="Times New Roman"/>
              <a:ea typeface="Times New Roman"/>
              <a:cs typeface="Times New Roman"/>
              <a:sym typeface="Times New Roman"/>
            </a:endParaRPr>
          </a:p>
        </p:txBody>
      </p:sp>
      <p:pic>
        <p:nvPicPr>
          <p:cNvPr id="179" name="Google Shape;179;p30"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5, 2021 at 2:52:44 AM" descr="Audio Recording Apr 15, 2021 at 2:52:44 AM">
            <a:hlinkClick r:id="" action="ppaction://media"/>
            <a:extLst>
              <a:ext uri="{FF2B5EF4-FFF2-40B4-BE49-F238E27FC236}">
                <a16:creationId xmlns:a16="http://schemas.microsoft.com/office/drawing/2014/main" id="{F9918B29-E273-C34E-98F9-923AFE2AAB0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4581955"/>
            <a:ext cx="576470" cy="576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title"/>
          </p:nvPr>
        </p:nvSpPr>
        <p:spPr>
          <a:xfrm>
            <a:off x="311700" y="7629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90"/>
              <a:buNone/>
            </a:pPr>
            <a:r>
              <a:rPr lang="en" sz="2500" dirty="0">
                <a:latin typeface="Times New Roman"/>
                <a:ea typeface="Times New Roman"/>
                <a:cs typeface="Times New Roman"/>
                <a:sym typeface="Times New Roman"/>
              </a:rPr>
              <a:t>Managing the Discipline of </a:t>
            </a:r>
            <a:r>
              <a:rPr lang="en" sz="2500" b="1" dirty="0">
                <a:latin typeface="Times New Roman"/>
                <a:ea typeface="Times New Roman"/>
                <a:cs typeface="Times New Roman"/>
                <a:sym typeface="Times New Roman"/>
              </a:rPr>
              <a:t>Attitude</a:t>
            </a:r>
            <a:r>
              <a:rPr lang="en" sz="2500" dirty="0">
                <a:latin typeface="Times New Roman"/>
                <a:ea typeface="Times New Roman"/>
                <a:cs typeface="Times New Roman"/>
                <a:sym typeface="Times New Roman"/>
              </a:rPr>
              <a:t> </a:t>
            </a:r>
            <a:endParaRPr sz="2500" dirty="0">
              <a:latin typeface="Times New Roman"/>
              <a:ea typeface="Times New Roman"/>
              <a:cs typeface="Times New Roman"/>
              <a:sym typeface="Times New Roman"/>
            </a:endParaRPr>
          </a:p>
          <a:p>
            <a:pPr marL="0" lvl="0" indent="0" algn="l" rtl="0">
              <a:spcBef>
                <a:spcPts val="1200"/>
              </a:spcBef>
              <a:spcAft>
                <a:spcPts val="0"/>
              </a:spcAft>
              <a:buSzPts val="990"/>
              <a:buNone/>
            </a:pPr>
            <a:endParaRPr sz="2520" dirty="0"/>
          </a:p>
        </p:txBody>
      </p:sp>
      <p:sp>
        <p:nvSpPr>
          <p:cNvPr id="185" name="Google Shape;185;p31"/>
          <p:cNvSpPr txBox="1">
            <a:spLocks noGrp="1"/>
          </p:cNvSpPr>
          <p:nvPr>
            <p:ph type="body" idx="1"/>
          </p:nvPr>
        </p:nvSpPr>
        <p:spPr>
          <a:xfrm>
            <a:off x="452749" y="1500575"/>
            <a:ext cx="85206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chemeClr val="dk1"/>
              </a:buClr>
              <a:buSzPts val="1400"/>
              <a:buFont typeface="Times New Roman"/>
              <a:buChar char="●"/>
            </a:pPr>
            <a:r>
              <a:rPr lang="en" sz="1400" dirty="0">
                <a:solidFill>
                  <a:schemeClr val="dk1"/>
                </a:solidFill>
                <a:latin typeface="Times New Roman"/>
                <a:ea typeface="Times New Roman"/>
                <a:cs typeface="Times New Roman"/>
                <a:sym typeface="Times New Roman"/>
              </a:rPr>
              <a:t>Recognize that your attitude needs daily adjustments. </a:t>
            </a:r>
            <a:endParaRPr sz="1400" dirty="0">
              <a:solidFill>
                <a:schemeClr val="dk1"/>
              </a:solidFill>
              <a:latin typeface="Times New Roman"/>
              <a:ea typeface="Times New Roman"/>
              <a:cs typeface="Times New Roman"/>
              <a:sym typeface="Times New Roman"/>
            </a:endParaRPr>
          </a:p>
          <a:p>
            <a:pPr marL="914400" lvl="1" indent="-317500" algn="l" rtl="0">
              <a:spcBef>
                <a:spcPts val="0"/>
              </a:spcBef>
              <a:spcAft>
                <a:spcPts val="0"/>
              </a:spcAft>
              <a:buClr>
                <a:schemeClr val="dk1"/>
              </a:buClr>
              <a:buSzPts val="1400"/>
              <a:buFont typeface="Times New Roman"/>
              <a:buChar char="○"/>
            </a:pPr>
            <a:r>
              <a:rPr lang="en" dirty="0">
                <a:solidFill>
                  <a:schemeClr val="dk1"/>
                </a:solidFill>
                <a:latin typeface="Times New Roman"/>
                <a:ea typeface="Times New Roman"/>
                <a:cs typeface="Times New Roman"/>
                <a:sym typeface="Times New Roman"/>
              </a:rPr>
              <a:t>Begin each day with an attitude check. </a:t>
            </a:r>
            <a:endParaRPr dirty="0">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 sz="1400" dirty="0">
                <a:solidFill>
                  <a:schemeClr val="dk1"/>
                </a:solidFill>
                <a:latin typeface="Times New Roman"/>
                <a:ea typeface="Times New Roman"/>
                <a:cs typeface="Times New Roman"/>
                <a:sym typeface="Times New Roman"/>
              </a:rPr>
              <a:t>Find something positive in everything. </a:t>
            </a:r>
            <a:endParaRPr sz="1400" dirty="0">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 sz="1400" dirty="0">
                <a:solidFill>
                  <a:schemeClr val="dk1"/>
                </a:solidFill>
                <a:latin typeface="Times New Roman"/>
                <a:ea typeface="Times New Roman"/>
                <a:cs typeface="Times New Roman"/>
                <a:sym typeface="Times New Roman"/>
              </a:rPr>
              <a:t>Find someone positive in every situation. </a:t>
            </a:r>
            <a:endParaRPr sz="1400" dirty="0">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 sz="1400" dirty="0">
                <a:solidFill>
                  <a:schemeClr val="dk1"/>
                </a:solidFill>
                <a:latin typeface="Times New Roman"/>
                <a:ea typeface="Times New Roman"/>
                <a:cs typeface="Times New Roman"/>
                <a:sym typeface="Times New Roman"/>
              </a:rPr>
              <a:t>Say something positive in every conversation.</a:t>
            </a:r>
            <a:endParaRPr sz="1400" dirty="0">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 sz="1400" dirty="0">
                <a:solidFill>
                  <a:schemeClr val="dk1"/>
                </a:solidFill>
                <a:latin typeface="Times New Roman"/>
                <a:ea typeface="Times New Roman"/>
                <a:cs typeface="Times New Roman"/>
                <a:sym typeface="Times New Roman"/>
              </a:rPr>
              <a:t>Remove negative words from your vocabulary.</a:t>
            </a:r>
            <a:endParaRPr sz="1400" dirty="0">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 sz="1400" dirty="0">
                <a:solidFill>
                  <a:schemeClr val="dk1"/>
                </a:solidFill>
                <a:latin typeface="Times New Roman"/>
                <a:ea typeface="Times New Roman"/>
                <a:cs typeface="Times New Roman"/>
                <a:sym typeface="Times New Roman"/>
              </a:rPr>
              <a:t>Express gratitude to others daily. </a:t>
            </a:r>
            <a:endParaRPr sz="1400" dirty="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dirty="0">
              <a:solidFill>
                <a:srgbClr val="000000"/>
              </a:solidFill>
            </a:endParaRPr>
          </a:p>
        </p:txBody>
      </p:sp>
      <p:pic>
        <p:nvPicPr>
          <p:cNvPr id="186" name="Google Shape;186;p31"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5, 2021 at 2:56:59 AM" descr="Audio Recording Apr 15, 2021 at 2:56:59 AM">
            <a:hlinkClick r:id="" action="ppaction://media"/>
            <a:extLst>
              <a:ext uri="{FF2B5EF4-FFF2-40B4-BE49-F238E27FC236}">
                <a16:creationId xmlns:a16="http://schemas.microsoft.com/office/drawing/2014/main" id="{6DF62A12-8D38-2243-A0A3-04265F3F86E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4620675"/>
            <a:ext cx="572700" cy="572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3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522221"/>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Times New Roman"/>
                <a:ea typeface="Times New Roman"/>
                <a:cs typeface="Times New Roman"/>
                <a:sym typeface="Times New Roman"/>
              </a:rPr>
              <a:t>Objective </a:t>
            </a:r>
            <a:endParaRPr dirty="0">
              <a:latin typeface="Times New Roman"/>
              <a:ea typeface="Times New Roman"/>
              <a:cs typeface="Times New Roman"/>
              <a:sym typeface="Times New Roman"/>
            </a:endParaRPr>
          </a:p>
        </p:txBody>
      </p:sp>
      <p:sp>
        <p:nvSpPr>
          <p:cNvPr id="62" name="Google Shape;62;p14"/>
          <p:cNvSpPr txBox="1">
            <a:spLocks noGrp="1"/>
          </p:cNvSpPr>
          <p:nvPr>
            <p:ph type="body" idx="1"/>
          </p:nvPr>
        </p:nvSpPr>
        <p:spPr>
          <a:xfrm>
            <a:off x="311700" y="1155498"/>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dirty="0">
                <a:solidFill>
                  <a:srgbClr val="000000"/>
                </a:solidFill>
                <a:latin typeface="Times New Roman"/>
                <a:ea typeface="Times New Roman"/>
                <a:cs typeface="Times New Roman"/>
                <a:sym typeface="Times New Roman"/>
              </a:rPr>
              <a:t>“Daily Dozen”</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Making the Decision</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Managing the Discipline</a:t>
            </a:r>
            <a:endParaRPr dirty="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p:pic>
        <p:nvPicPr>
          <p:cNvPr id="63" name="Google Shape;63;p14" descr="HORZ_Transform_no_subtitle_color"/>
          <p:cNvPicPr preferRelativeResize="0"/>
          <p:nvPr/>
        </p:nvPicPr>
        <p:blipFill rotWithShape="1">
          <a:blip r:embed="rId5">
            <a:alphaModFix/>
          </a:blip>
          <a:srcRect/>
          <a:stretch/>
        </p:blipFill>
        <p:spPr>
          <a:xfrm>
            <a:off x="5631900" y="147670"/>
            <a:ext cx="3200400" cy="594360"/>
          </a:xfrm>
          <a:prstGeom prst="rect">
            <a:avLst/>
          </a:prstGeom>
          <a:noFill/>
          <a:ln>
            <a:noFill/>
          </a:ln>
        </p:spPr>
      </p:pic>
      <p:pic>
        <p:nvPicPr>
          <p:cNvPr id="2" name="Audio Recording Apr 12, 2021 at 2:40:53 PM" descr="Audio Recording Apr 12, 2021 at 2:40:53 PM">
            <a:hlinkClick r:id="" action="ppaction://media"/>
            <a:extLst>
              <a:ext uri="{FF2B5EF4-FFF2-40B4-BE49-F238E27FC236}">
                <a16:creationId xmlns:a16="http://schemas.microsoft.com/office/drawing/2014/main" id="{64EE38EE-2C5C-0840-9CD4-F358E99D2F3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435" y="4576970"/>
            <a:ext cx="566530" cy="5665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9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311700" y="7629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990"/>
              <a:buFont typeface="Arial"/>
              <a:buNone/>
            </a:pPr>
            <a:r>
              <a:rPr lang="en" sz="2500" dirty="0">
                <a:latin typeface="Times New Roman"/>
                <a:ea typeface="Times New Roman"/>
                <a:cs typeface="Times New Roman"/>
                <a:sym typeface="Times New Roman"/>
              </a:rPr>
              <a:t>Managing the Discipline of </a:t>
            </a:r>
            <a:r>
              <a:rPr lang="en" sz="2500" b="1" dirty="0">
                <a:latin typeface="Times New Roman"/>
                <a:ea typeface="Times New Roman"/>
                <a:cs typeface="Times New Roman"/>
                <a:sym typeface="Times New Roman"/>
              </a:rPr>
              <a:t>Priorities</a:t>
            </a:r>
            <a:endParaRPr sz="2500" b="1" dirty="0">
              <a:latin typeface="Times New Roman"/>
              <a:ea typeface="Times New Roman"/>
              <a:cs typeface="Times New Roman"/>
              <a:sym typeface="Times New Roman"/>
            </a:endParaRPr>
          </a:p>
        </p:txBody>
      </p:sp>
      <p:sp>
        <p:nvSpPr>
          <p:cNvPr id="192" name="Google Shape;192;p32"/>
          <p:cNvSpPr txBox="1">
            <a:spLocks noGrp="1"/>
          </p:cNvSpPr>
          <p:nvPr>
            <p:ph type="body" idx="1"/>
          </p:nvPr>
        </p:nvSpPr>
        <p:spPr>
          <a:xfrm>
            <a:off x="452749" y="1477750"/>
            <a:ext cx="85206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Evaluate priorities daily.</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Revisit them every day for reflection.</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Plan your time carefully.</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Plan your daily schedules.</a:t>
            </a:r>
            <a:endParaRPr lang="en-US"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US" sz="1400" dirty="0">
                <a:solidFill>
                  <a:srgbClr val="000000"/>
                </a:solidFill>
                <a:latin typeface="Times New Roman"/>
                <a:ea typeface="Times New Roman"/>
                <a:cs typeface="Times New Roman"/>
                <a:sym typeface="Times New Roman"/>
              </a:rPr>
              <a:t>Follow your plan.</a:t>
            </a: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Delegate whenever possible.</a:t>
            </a:r>
            <a:endParaRPr sz="1400"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Invest in the right people daily.</a:t>
            </a:r>
            <a:endParaRPr sz="1400" dirty="0">
              <a:solidFill>
                <a:srgbClr val="000000"/>
              </a:solidFill>
              <a:latin typeface="Times New Roman"/>
              <a:ea typeface="Times New Roman"/>
              <a:cs typeface="Times New Roman"/>
              <a:sym typeface="Times New Roman"/>
            </a:endParaRPr>
          </a:p>
        </p:txBody>
      </p:sp>
      <p:pic>
        <p:nvPicPr>
          <p:cNvPr id="193" name="Google Shape;193;p32"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5, 2021 at 3:04:14 AM" descr="Audio Recording Apr 15, 2021 at 3:04:14 AM">
            <a:hlinkClick r:id="" action="ppaction://media"/>
            <a:extLst>
              <a:ext uri="{FF2B5EF4-FFF2-40B4-BE49-F238E27FC236}">
                <a16:creationId xmlns:a16="http://schemas.microsoft.com/office/drawing/2014/main" id="{9ECF644E-BCF6-6540-8B8D-ABF3DEFD534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4607800"/>
            <a:ext cx="572700" cy="572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6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330150" y="792099"/>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Times New Roman"/>
                <a:ea typeface="Times New Roman"/>
                <a:cs typeface="Times New Roman"/>
                <a:sym typeface="Times New Roman"/>
              </a:rPr>
              <a:t>Managing the Discipline of </a:t>
            </a:r>
            <a:r>
              <a:rPr lang="en" b="1" dirty="0">
                <a:latin typeface="Times New Roman"/>
                <a:ea typeface="Times New Roman"/>
                <a:cs typeface="Times New Roman"/>
                <a:sym typeface="Times New Roman"/>
              </a:rPr>
              <a:t>Health</a:t>
            </a:r>
            <a:endParaRPr b="1" dirty="0">
              <a:latin typeface="Times New Roman"/>
              <a:ea typeface="Times New Roman"/>
              <a:cs typeface="Times New Roman"/>
              <a:sym typeface="Times New Roman"/>
            </a:endParaRPr>
          </a:p>
        </p:txBody>
      </p:sp>
      <p:sp>
        <p:nvSpPr>
          <p:cNvPr id="199" name="Google Shape;199;p33"/>
          <p:cNvSpPr txBox="1">
            <a:spLocks noGrp="1"/>
          </p:cNvSpPr>
          <p:nvPr>
            <p:ph type="body" idx="1"/>
          </p:nvPr>
        </p:nvSpPr>
        <p:spPr>
          <a:xfrm>
            <a:off x="452749" y="1483425"/>
            <a:ext cx="8520600" cy="38340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Eat right.</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Eat in moderation and manage what you eat daily. </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Focus on “now.”</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Exercise. </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Find a way to get started.</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Handle stress effectively.</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Family problems</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Limited options</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Staff productivity problems</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Staff leaders with bad attitude</a:t>
            </a:r>
            <a:endParaRPr dirty="0">
              <a:solidFill>
                <a:srgbClr val="000000"/>
              </a:solidFill>
              <a:latin typeface="Times New Roman"/>
              <a:ea typeface="Times New Roman"/>
              <a:cs typeface="Times New Roman"/>
              <a:sym typeface="Times New Roman"/>
            </a:endParaRPr>
          </a:p>
        </p:txBody>
      </p:sp>
      <p:sp>
        <p:nvSpPr>
          <p:cNvPr id="200" name="Google Shape;200;p33"/>
          <p:cNvSpPr txBox="1"/>
          <p:nvPr/>
        </p:nvSpPr>
        <p:spPr>
          <a:xfrm>
            <a:off x="348600" y="4125550"/>
            <a:ext cx="84837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dirty="0">
                <a:latin typeface="Times New Roman"/>
                <a:ea typeface="Times New Roman"/>
                <a:cs typeface="Times New Roman"/>
                <a:sym typeface="Times New Roman"/>
              </a:rPr>
              <a:t>“</a:t>
            </a:r>
            <a:r>
              <a:rPr lang="en" sz="1300" i="1" dirty="0">
                <a:latin typeface="Times New Roman"/>
                <a:ea typeface="Times New Roman"/>
                <a:cs typeface="Times New Roman"/>
                <a:sym typeface="Times New Roman"/>
              </a:rPr>
              <a:t>The only way to keep your health is to eat what you don’t want, drink what you don’t like, and do what you’d rather not.”</a:t>
            </a:r>
            <a:endParaRPr sz="1300" i="1" dirty="0">
              <a:latin typeface="Times New Roman"/>
              <a:ea typeface="Times New Roman"/>
              <a:cs typeface="Times New Roman"/>
              <a:sym typeface="Times New Roman"/>
            </a:endParaRPr>
          </a:p>
          <a:p>
            <a:pPr marL="457200" lvl="0" indent="-311150" algn="ctr" rtl="0">
              <a:spcBef>
                <a:spcPts val="0"/>
              </a:spcBef>
              <a:spcAft>
                <a:spcPts val="0"/>
              </a:spcAft>
              <a:buSzPts val="1300"/>
              <a:buFont typeface="Times New Roman"/>
              <a:buChar char="-"/>
            </a:pPr>
            <a:r>
              <a:rPr lang="en" sz="1300" i="1" dirty="0">
                <a:latin typeface="Times New Roman"/>
                <a:ea typeface="Times New Roman"/>
                <a:cs typeface="Times New Roman"/>
                <a:sym typeface="Times New Roman"/>
              </a:rPr>
              <a:t>Mark Twain </a:t>
            </a:r>
            <a:endParaRPr sz="1300" i="1" dirty="0">
              <a:latin typeface="Times New Roman"/>
              <a:ea typeface="Times New Roman"/>
              <a:cs typeface="Times New Roman"/>
              <a:sym typeface="Times New Roman"/>
            </a:endParaRPr>
          </a:p>
        </p:txBody>
      </p:sp>
      <p:pic>
        <p:nvPicPr>
          <p:cNvPr id="201" name="Google Shape;201;p33"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5, 2021 at 3:13:39 AM" descr="Audio Recording Apr 15, 2021 at 3:13:39 AM">
            <a:hlinkClick r:id="" action="ppaction://media"/>
            <a:extLst>
              <a:ext uri="{FF2B5EF4-FFF2-40B4-BE49-F238E27FC236}">
                <a16:creationId xmlns:a16="http://schemas.microsoft.com/office/drawing/2014/main" id="{6B1D2810-6064-7A46-89CB-AD0EFE9E299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4600543"/>
            <a:ext cx="586409" cy="5864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2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title"/>
          </p:nvPr>
        </p:nvSpPr>
        <p:spPr>
          <a:xfrm>
            <a:off x="311700" y="800293"/>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Times New Roman"/>
                <a:ea typeface="Times New Roman"/>
                <a:cs typeface="Times New Roman"/>
                <a:sym typeface="Times New Roman"/>
              </a:rPr>
              <a:t>Managing the Discipline of </a:t>
            </a:r>
            <a:r>
              <a:rPr lang="en" b="1" dirty="0">
                <a:latin typeface="Times New Roman"/>
                <a:ea typeface="Times New Roman"/>
                <a:cs typeface="Times New Roman"/>
                <a:sym typeface="Times New Roman"/>
              </a:rPr>
              <a:t>Family</a:t>
            </a:r>
            <a:endParaRPr b="1" dirty="0">
              <a:latin typeface="Times New Roman"/>
              <a:ea typeface="Times New Roman"/>
              <a:cs typeface="Times New Roman"/>
              <a:sym typeface="Times New Roman"/>
            </a:endParaRPr>
          </a:p>
        </p:txBody>
      </p:sp>
      <p:sp>
        <p:nvSpPr>
          <p:cNvPr id="207" name="Google Shape;207;p34"/>
          <p:cNvSpPr txBox="1">
            <a:spLocks noGrp="1"/>
          </p:cNvSpPr>
          <p:nvPr>
            <p:ph type="body" idx="1"/>
          </p:nvPr>
        </p:nvSpPr>
        <p:spPr>
          <a:xfrm>
            <a:off x="452749" y="1536875"/>
            <a:ext cx="85206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chemeClr val="dk1"/>
              </a:buClr>
              <a:buSzPts val="1400"/>
              <a:buFont typeface="Times New Roman"/>
              <a:buChar char="●"/>
            </a:pPr>
            <a:r>
              <a:rPr lang="en" sz="1400" dirty="0">
                <a:solidFill>
                  <a:schemeClr val="dk1"/>
                </a:solidFill>
                <a:latin typeface="Times New Roman"/>
                <a:ea typeface="Times New Roman"/>
                <a:cs typeface="Times New Roman"/>
                <a:sym typeface="Times New Roman"/>
              </a:rPr>
              <a:t>Put your family on your calendar first.</a:t>
            </a:r>
            <a:endParaRPr sz="1400" dirty="0">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 sz="1400" dirty="0">
                <a:solidFill>
                  <a:schemeClr val="dk1"/>
                </a:solidFill>
                <a:latin typeface="Times New Roman"/>
                <a:ea typeface="Times New Roman"/>
                <a:cs typeface="Times New Roman"/>
                <a:sym typeface="Times New Roman"/>
              </a:rPr>
              <a:t>Create and maintain family traditions.</a:t>
            </a:r>
            <a:endParaRPr sz="1400" dirty="0">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 sz="1400" dirty="0">
                <a:solidFill>
                  <a:schemeClr val="dk1"/>
                </a:solidFill>
                <a:latin typeface="Times New Roman"/>
                <a:ea typeface="Times New Roman"/>
                <a:cs typeface="Times New Roman"/>
                <a:sym typeface="Times New Roman"/>
              </a:rPr>
              <a:t>Find ways to spend time together.</a:t>
            </a:r>
            <a:endParaRPr sz="1400" dirty="0">
              <a:solidFill>
                <a:schemeClr val="dk1"/>
              </a:solidFill>
              <a:latin typeface="Times New Roman"/>
              <a:ea typeface="Times New Roman"/>
              <a:cs typeface="Times New Roman"/>
              <a:sym typeface="Times New Roman"/>
            </a:endParaRPr>
          </a:p>
          <a:p>
            <a:pPr marL="914400" lvl="1" indent="-317500" algn="l" rtl="0">
              <a:spcBef>
                <a:spcPts val="0"/>
              </a:spcBef>
              <a:spcAft>
                <a:spcPts val="0"/>
              </a:spcAft>
              <a:buClr>
                <a:schemeClr val="dk1"/>
              </a:buClr>
              <a:buSzPts val="1400"/>
              <a:buFont typeface="Times New Roman"/>
              <a:buChar char="○"/>
            </a:pPr>
            <a:r>
              <a:rPr lang="en" dirty="0">
                <a:solidFill>
                  <a:schemeClr val="dk1"/>
                </a:solidFill>
                <a:latin typeface="Times New Roman"/>
                <a:ea typeface="Times New Roman"/>
                <a:cs typeface="Times New Roman"/>
                <a:sym typeface="Times New Roman"/>
              </a:rPr>
              <a:t>Significant events</a:t>
            </a:r>
            <a:endParaRPr dirty="0">
              <a:solidFill>
                <a:schemeClr val="dk1"/>
              </a:solidFill>
              <a:latin typeface="Times New Roman"/>
              <a:ea typeface="Times New Roman"/>
              <a:cs typeface="Times New Roman"/>
              <a:sym typeface="Times New Roman"/>
            </a:endParaRPr>
          </a:p>
          <a:p>
            <a:pPr marL="914400" lvl="1" indent="-317500" algn="l" rtl="0">
              <a:spcBef>
                <a:spcPts val="0"/>
              </a:spcBef>
              <a:spcAft>
                <a:spcPts val="0"/>
              </a:spcAft>
              <a:buClr>
                <a:schemeClr val="dk1"/>
              </a:buClr>
              <a:buSzPts val="1400"/>
              <a:buFont typeface="Times New Roman"/>
              <a:buChar char="○"/>
            </a:pPr>
            <a:r>
              <a:rPr lang="en" dirty="0">
                <a:solidFill>
                  <a:schemeClr val="dk1"/>
                </a:solidFill>
                <a:latin typeface="Times New Roman"/>
                <a:ea typeface="Times New Roman"/>
                <a:cs typeface="Times New Roman"/>
                <a:sym typeface="Times New Roman"/>
              </a:rPr>
              <a:t>Significant needs</a:t>
            </a:r>
            <a:endParaRPr dirty="0">
              <a:solidFill>
                <a:schemeClr val="dk1"/>
              </a:solidFill>
              <a:latin typeface="Times New Roman"/>
              <a:ea typeface="Times New Roman"/>
              <a:cs typeface="Times New Roman"/>
              <a:sym typeface="Times New Roman"/>
            </a:endParaRPr>
          </a:p>
          <a:p>
            <a:pPr marL="914400" lvl="1" indent="-317500" algn="l" rtl="0">
              <a:spcBef>
                <a:spcPts val="0"/>
              </a:spcBef>
              <a:spcAft>
                <a:spcPts val="0"/>
              </a:spcAft>
              <a:buClr>
                <a:schemeClr val="dk1"/>
              </a:buClr>
              <a:buSzPts val="1400"/>
              <a:buFont typeface="Times New Roman"/>
              <a:buChar char="○"/>
            </a:pPr>
            <a:r>
              <a:rPr lang="en" dirty="0">
                <a:solidFill>
                  <a:schemeClr val="dk1"/>
                </a:solidFill>
                <a:latin typeface="Times New Roman"/>
                <a:ea typeface="Times New Roman"/>
                <a:cs typeface="Times New Roman"/>
                <a:sym typeface="Times New Roman"/>
              </a:rPr>
              <a:t>Fun time</a:t>
            </a:r>
            <a:endParaRPr dirty="0">
              <a:solidFill>
                <a:schemeClr val="dk1"/>
              </a:solidFill>
              <a:latin typeface="Times New Roman"/>
              <a:ea typeface="Times New Roman"/>
              <a:cs typeface="Times New Roman"/>
              <a:sym typeface="Times New Roman"/>
            </a:endParaRPr>
          </a:p>
          <a:p>
            <a:pPr marL="914400" lvl="1" indent="-317500" algn="l" rtl="0">
              <a:spcBef>
                <a:spcPts val="0"/>
              </a:spcBef>
              <a:spcAft>
                <a:spcPts val="0"/>
              </a:spcAft>
              <a:buClr>
                <a:schemeClr val="dk1"/>
              </a:buClr>
              <a:buSzPts val="1400"/>
              <a:buFont typeface="Times New Roman"/>
              <a:buChar char="○"/>
            </a:pPr>
            <a:r>
              <a:rPr lang="en" dirty="0">
                <a:solidFill>
                  <a:schemeClr val="dk1"/>
                </a:solidFill>
                <a:latin typeface="Times New Roman"/>
                <a:ea typeface="Times New Roman"/>
                <a:cs typeface="Times New Roman"/>
                <a:sym typeface="Times New Roman"/>
              </a:rPr>
              <a:t>One-on-one time </a:t>
            </a:r>
            <a:endParaRPr dirty="0">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 sz="1400" dirty="0">
                <a:solidFill>
                  <a:schemeClr val="dk1"/>
                </a:solidFill>
                <a:latin typeface="Times New Roman"/>
                <a:ea typeface="Times New Roman"/>
                <a:cs typeface="Times New Roman"/>
                <a:sym typeface="Times New Roman"/>
              </a:rPr>
              <a:t>Keep your marriage healthy first.</a:t>
            </a:r>
            <a:endParaRPr sz="1400" dirty="0">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 sz="1400" dirty="0">
                <a:solidFill>
                  <a:schemeClr val="dk1"/>
                </a:solidFill>
                <a:latin typeface="Times New Roman"/>
                <a:ea typeface="Times New Roman"/>
                <a:cs typeface="Times New Roman"/>
                <a:sym typeface="Times New Roman"/>
              </a:rPr>
              <a:t>Express appreciation for each other.</a:t>
            </a:r>
            <a:endParaRPr sz="1400" dirty="0">
              <a:solidFill>
                <a:schemeClr val="dk1"/>
              </a:solidFill>
              <a:latin typeface="Times New Roman"/>
              <a:ea typeface="Times New Roman"/>
              <a:cs typeface="Times New Roman"/>
              <a:sym typeface="Times New Roman"/>
            </a:endParaRPr>
          </a:p>
          <a:p>
            <a:pPr marL="457200" lvl="0" indent="-317500" algn="l" rtl="0">
              <a:spcBef>
                <a:spcPts val="0"/>
              </a:spcBef>
              <a:spcAft>
                <a:spcPts val="0"/>
              </a:spcAft>
              <a:buClr>
                <a:schemeClr val="dk1"/>
              </a:buClr>
              <a:buSzPts val="1400"/>
              <a:buFont typeface="Times New Roman"/>
              <a:buChar char="●"/>
            </a:pPr>
            <a:r>
              <a:rPr lang="en" sz="1400" dirty="0">
                <a:solidFill>
                  <a:schemeClr val="dk1"/>
                </a:solidFill>
                <a:latin typeface="Times New Roman"/>
                <a:ea typeface="Times New Roman"/>
                <a:cs typeface="Times New Roman"/>
                <a:sym typeface="Times New Roman"/>
              </a:rPr>
              <a:t>Resolve conflicts as quickly as possible.</a:t>
            </a:r>
            <a:endParaRPr sz="1400" dirty="0">
              <a:solidFill>
                <a:schemeClr val="dk1"/>
              </a:solidFill>
              <a:latin typeface="Times New Roman"/>
              <a:ea typeface="Times New Roman"/>
              <a:cs typeface="Times New Roman"/>
              <a:sym typeface="Times New Roman"/>
            </a:endParaRPr>
          </a:p>
          <a:p>
            <a:pPr marL="0" lvl="0" indent="0" algn="l" rtl="0">
              <a:spcBef>
                <a:spcPts val="1200"/>
              </a:spcBef>
              <a:spcAft>
                <a:spcPts val="1200"/>
              </a:spcAft>
              <a:buNone/>
            </a:pPr>
            <a:endParaRPr dirty="0"/>
          </a:p>
        </p:txBody>
      </p:sp>
      <p:pic>
        <p:nvPicPr>
          <p:cNvPr id="208" name="Google Shape;208;p34"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5, 2021 at 3:23:00 AM" descr="Audio Recording Apr 15, 2021 at 3:23:00 AM">
            <a:hlinkClick r:id="" action="ppaction://media"/>
            <a:extLst>
              <a:ext uri="{FF2B5EF4-FFF2-40B4-BE49-F238E27FC236}">
                <a16:creationId xmlns:a16="http://schemas.microsoft.com/office/drawing/2014/main" id="{E110B0D6-D88D-5F42-B033-09CBDEBA84B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349" y="4570800"/>
            <a:ext cx="572700" cy="572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1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p:cNvSpPr txBox="1">
            <a:spLocks noGrp="1"/>
          </p:cNvSpPr>
          <p:nvPr>
            <p:ph type="title"/>
          </p:nvPr>
        </p:nvSpPr>
        <p:spPr>
          <a:xfrm>
            <a:off x="311700" y="76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Times New Roman"/>
                <a:ea typeface="Times New Roman"/>
                <a:cs typeface="Times New Roman"/>
                <a:sym typeface="Times New Roman"/>
              </a:rPr>
              <a:t>Managing the Discipline of </a:t>
            </a:r>
            <a:r>
              <a:rPr lang="en" b="1" dirty="0">
                <a:latin typeface="Times New Roman"/>
                <a:ea typeface="Times New Roman"/>
                <a:cs typeface="Times New Roman"/>
                <a:sym typeface="Times New Roman"/>
              </a:rPr>
              <a:t>Thinking</a:t>
            </a:r>
            <a:r>
              <a:rPr lang="en" dirty="0">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p:txBody>
      </p:sp>
      <p:sp>
        <p:nvSpPr>
          <p:cNvPr id="214" name="Google Shape;214;p35"/>
          <p:cNvSpPr txBox="1">
            <a:spLocks noGrp="1"/>
          </p:cNvSpPr>
          <p:nvPr>
            <p:ph type="body" idx="1"/>
          </p:nvPr>
        </p:nvSpPr>
        <p:spPr>
          <a:xfrm>
            <a:off x="452749" y="1509600"/>
            <a:ext cx="8520600" cy="36339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Find a place to think.</a:t>
            </a:r>
            <a:endParaRPr sz="1400"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Set aside think time every day.</a:t>
            </a:r>
            <a:endParaRPr sz="1400"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Find a process that works for you. </a:t>
            </a:r>
            <a:endParaRPr sz="1400"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Capture your thoughts.</a:t>
            </a:r>
            <a:endParaRPr sz="1400"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Put your thoughts into action quickly.</a:t>
            </a:r>
            <a:endParaRPr sz="1400"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Try to improve your thinking every day.</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Focus on the positive rather than negative.</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Gather good input.</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Expose yourself to new ideas.</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Spend time with good thinkers.</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Exposure sharpens your thinking. </a:t>
            </a:r>
            <a:endParaRPr sz="1400" dirty="0">
              <a:solidFill>
                <a:srgbClr val="000000"/>
              </a:solidFill>
              <a:latin typeface="Times New Roman"/>
              <a:ea typeface="Times New Roman"/>
              <a:cs typeface="Times New Roman"/>
              <a:sym typeface="Times New Roman"/>
            </a:endParaRPr>
          </a:p>
        </p:txBody>
      </p:sp>
      <p:pic>
        <p:nvPicPr>
          <p:cNvPr id="215" name="Google Shape;215;p35"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5, 2021 at 3:26:38 AM" descr="Audio Recording Apr 15, 2021 at 3:26:38 AM">
            <a:hlinkClick r:id="" action="ppaction://media"/>
            <a:extLst>
              <a:ext uri="{FF2B5EF4-FFF2-40B4-BE49-F238E27FC236}">
                <a16:creationId xmlns:a16="http://schemas.microsoft.com/office/drawing/2014/main" id="{1C37C920-C1DC-3F4E-B8B7-CC78DD3C46F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465" y="4567030"/>
            <a:ext cx="576470" cy="576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3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311700" y="74595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latin typeface="Times New Roman"/>
                <a:ea typeface="Times New Roman"/>
                <a:cs typeface="Times New Roman"/>
                <a:sym typeface="Times New Roman"/>
              </a:rPr>
              <a:t>Managing the Discipline of </a:t>
            </a:r>
            <a:r>
              <a:rPr lang="en" b="1" dirty="0">
                <a:latin typeface="Times New Roman"/>
                <a:ea typeface="Times New Roman"/>
                <a:cs typeface="Times New Roman"/>
                <a:sym typeface="Times New Roman"/>
              </a:rPr>
              <a:t>Commitment</a:t>
            </a:r>
            <a:endParaRPr b="1" dirty="0"/>
          </a:p>
        </p:txBody>
      </p:sp>
      <p:sp>
        <p:nvSpPr>
          <p:cNvPr id="221" name="Google Shape;221;p36"/>
          <p:cNvSpPr txBox="1">
            <a:spLocks noGrp="1"/>
          </p:cNvSpPr>
          <p:nvPr>
            <p:ph type="body" idx="1"/>
          </p:nvPr>
        </p:nvSpPr>
        <p:spPr>
          <a:xfrm>
            <a:off x="486599" y="1484290"/>
            <a:ext cx="8520600" cy="31323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Expect commitment to be a struggle.</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Anything worth having or anything you truly believe in is always worth the struggle. </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Don’t rely on talent alone. </a:t>
            </a:r>
            <a:endParaRPr sz="1400"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Focus on choices, not conditions.</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US" sz="1400" dirty="0">
                <a:solidFill>
                  <a:srgbClr val="000000"/>
                </a:solidFill>
                <a:latin typeface="Times New Roman"/>
                <a:ea typeface="Times New Roman"/>
                <a:cs typeface="Times New Roman"/>
                <a:sym typeface="Times New Roman"/>
              </a:rPr>
              <a:t>Be single-minded.</a:t>
            </a: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Do not give into excuses. </a:t>
            </a:r>
            <a:endParaRPr sz="1400" dirty="0">
              <a:solidFill>
                <a:srgbClr val="000000"/>
              </a:solidFill>
              <a:latin typeface="Times New Roman"/>
              <a:ea typeface="Times New Roman"/>
              <a:cs typeface="Times New Roman"/>
              <a:sym typeface="Times New Roman"/>
            </a:endParaRPr>
          </a:p>
        </p:txBody>
      </p:sp>
      <p:sp>
        <p:nvSpPr>
          <p:cNvPr id="222" name="Google Shape;222;p36"/>
          <p:cNvSpPr txBox="1"/>
          <p:nvPr/>
        </p:nvSpPr>
        <p:spPr>
          <a:xfrm>
            <a:off x="311700" y="3835355"/>
            <a:ext cx="8870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Times New Roman"/>
                <a:ea typeface="Times New Roman"/>
                <a:cs typeface="Times New Roman"/>
                <a:sym typeface="Times New Roman"/>
              </a:rPr>
              <a:t>“Commitment is what you must put in today in order to make today your masterpiece and make tomorrow a success.”</a:t>
            </a:r>
            <a:endParaRPr dirty="0">
              <a:latin typeface="Times New Roman"/>
              <a:ea typeface="Times New Roman"/>
              <a:cs typeface="Times New Roman"/>
              <a:sym typeface="Times New Roman"/>
            </a:endParaRPr>
          </a:p>
          <a:p>
            <a:pPr marL="457200" lvl="0" indent="-317500" algn="ctr" rtl="0">
              <a:spcBef>
                <a:spcPts val="0"/>
              </a:spcBef>
              <a:spcAft>
                <a:spcPts val="0"/>
              </a:spcAft>
              <a:buSzPts val="1400"/>
              <a:buFont typeface="Times New Roman"/>
              <a:buChar char="-"/>
            </a:pPr>
            <a:r>
              <a:rPr lang="en" dirty="0">
                <a:latin typeface="Times New Roman"/>
                <a:ea typeface="Times New Roman"/>
                <a:cs typeface="Times New Roman"/>
                <a:sym typeface="Times New Roman"/>
              </a:rPr>
              <a:t>John C. Maxwell</a:t>
            </a:r>
            <a:endParaRPr dirty="0">
              <a:latin typeface="Times New Roman"/>
              <a:ea typeface="Times New Roman"/>
              <a:cs typeface="Times New Roman"/>
              <a:sym typeface="Times New Roman"/>
            </a:endParaRPr>
          </a:p>
        </p:txBody>
      </p:sp>
      <p:pic>
        <p:nvPicPr>
          <p:cNvPr id="223" name="Google Shape;223;p36" descr="HORZ_Transform_no_subtitle_color"/>
          <p:cNvPicPr preferRelativeResize="0"/>
          <p:nvPr/>
        </p:nvPicPr>
        <p:blipFill rotWithShape="1">
          <a:blip r:embed="rId5">
            <a:alphaModFix/>
          </a:blip>
          <a:srcRect/>
          <a:stretch/>
        </p:blipFill>
        <p:spPr>
          <a:xfrm>
            <a:off x="5599632" y="99000"/>
            <a:ext cx="3407567" cy="572700"/>
          </a:xfrm>
          <a:prstGeom prst="rect">
            <a:avLst/>
          </a:prstGeom>
          <a:noFill/>
          <a:ln>
            <a:noFill/>
          </a:ln>
        </p:spPr>
      </p:pic>
      <p:pic>
        <p:nvPicPr>
          <p:cNvPr id="2" name="Audio Recording Apr 15, 2021 at 3:37:01 AM" descr="Audio Recording Apr 15, 2021 at 3:37:01 AM">
            <a:hlinkClick r:id="" action="ppaction://media"/>
            <a:extLst>
              <a:ext uri="{FF2B5EF4-FFF2-40B4-BE49-F238E27FC236}">
                <a16:creationId xmlns:a16="http://schemas.microsoft.com/office/drawing/2014/main" id="{5B90251E-10A3-AD4A-A35B-B63274ED62F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9399" y="4555179"/>
            <a:ext cx="615601" cy="6156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59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7"/>
          <p:cNvSpPr txBox="1">
            <a:spLocks noGrp="1"/>
          </p:cNvSpPr>
          <p:nvPr>
            <p:ph type="title"/>
          </p:nvPr>
        </p:nvSpPr>
        <p:spPr>
          <a:xfrm>
            <a:off x="311700" y="740659"/>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latin typeface="Times New Roman"/>
                <a:ea typeface="Times New Roman"/>
                <a:cs typeface="Times New Roman"/>
                <a:sym typeface="Times New Roman"/>
              </a:rPr>
              <a:t>Managing the Discipline of </a:t>
            </a:r>
            <a:r>
              <a:rPr lang="en" b="1" dirty="0">
                <a:latin typeface="Times New Roman"/>
                <a:ea typeface="Times New Roman"/>
                <a:cs typeface="Times New Roman"/>
                <a:sym typeface="Times New Roman"/>
              </a:rPr>
              <a:t>Finances</a:t>
            </a:r>
            <a:endParaRPr b="1" dirty="0"/>
          </a:p>
        </p:txBody>
      </p:sp>
      <p:sp>
        <p:nvSpPr>
          <p:cNvPr id="229" name="Google Shape;229;p37"/>
          <p:cNvSpPr txBox="1">
            <a:spLocks noGrp="1"/>
          </p:cNvSpPr>
          <p:nvPr>
            <p:ph type="body" idx="1"/>
          </p:nvPr>
        </p:nvSpPr>
        <p:spPr>
          <a:xfrm>
            <a:off x="522323" y="1473054"/>
            <a:ext cx="8520600" cy="3953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Become a good earner.</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Learn how to make and manage money.</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Be grateful every day.</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Work hard and maintain an attitude of gratitude.</a:t>
            </a:r>
            <a:endParaRPr sz="1400"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Don’t compare yourself to others.</a:t>
            </a:r>
            <a:endParaRPr sz="1400"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Give as much as you can.</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Be selfless.</a:t>
            </a:r>
            <a:endParaRPr dirty="0">
              <a:solidFill>
                <a:srgbClr val="000000"/>
              </a:solidFill>
              <a:latin typeface="Times New Roman"/>
              <a:ea typeface="Times New Roman"/>
              <a:cs typeface="Times New Roman"/>
              <a:sym typeface="Times New Roman"/>
            </a:endParaRPr>
          </a:p>
        </p:txBody>
      </p:sp>
      <p:pic>
        <p:nvPicPr>
          <p:cNvPr id="230" name="Google Shape;230;p37"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5, 2021 at 3:40:10 AM" descr="Audio Recording Apr 15, 2021 at 3:40:10 AM">
            <a:hlinkClick r:id="" action="ppaction://media"/>
            <a:extLst>
              <a:ext uri="{FF2B5EF4-FFF2-40B4-BE49-F238E27FC236}">
                <a16:creationId xmlns:a16="http://schemas.microsoft.com/office/drawing/2014/main" id="{B8F74501-ABAF-A346-9A6C-E360BD417BB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465" y="4567030"/>
            <a:ext cx="576470" cy="576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2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8"/>
          <p:cNvSpPr txBox="1">
            <a:spLocks noGrp="1"/>
          </p:cNvSpPr>
          <p:nvPr>
            <p:ph type="title"/>
          </p:nvPr>
        </p:nvSpPr>
        <p:spPr>
          <a:xfrm>
            <a:off x="311700" y="73072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latin typeface="Times New Roman"/>
                <a:ea typeface="Times New Roman"/>
                <a:cs typeface="Times New Roman"/>
                <a:sym typeface="Times New Roman"/>
              </a:rPr>
              <a:t>Managing the Discipline of </a:t>
            </a:r>
            <a:r>
              <a:rPr lang="en" b="1" dirty="0">
                <a:latin typeface="Times New Roman"/>
                <a:ea typeface="Times New Roman"/>
                <a:cs typeface="Times New Roman"/>
                <a:sym typeface="Times New Roman"/>
              </a:rPr>
              <a:t>Faith</a:t>
            </a:r>
            <a:endParaRPr b="1" dirty="0"/>
          </a:p>
        </p:txBody>
      </p:sp>
      <p:sp>
        <p:nvSpPr>
          <p:cNvPr id="236" name="Google Shape;236;p38"/>
          <p:cNvSpPr txBox="1">
            <a:spLocks noGrp="1"/>
          </p:cNvSpPr>
          <p:nvPr>
            <p:ph type="body" idx="1"/>
          </p:nvPr>
        </p:nvSpPr>
        <p:spPr>
          <a:xfrm>
            <a:off x="532262" y="1475108"/>
            <a:ext cx="8520600" cy="35511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Embrace the value of faith.</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Connect with faith on a spiritual level.</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Put God in the picture.</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Have absolute and unconditional trust in God.</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Associate with people of faith.</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Spend more time with those that exercise their faith daily and learn from them.</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Explore and deepen your faith.</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Study and read the holy and religious texts.</a:t>
            </a:r>
            <a:endParaRPr dirty="0">
              <a:solidFill>
                <a:srgbClr val="000000"/>
              </a:solidFill>
              <a:latin typeface="Times New Roman"/>
              <a:ea typeface="Times New Roman"/>
              <a:cs typeface="Times New Roman"/>
              <a:sym typeface="Times New Roman"/>
            </a:endParaRPr>
          </a:p>
          <a:p>
            <a:pPr marL="91440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p:pic>
        <p:nvPicPr>
          <p:cNvPr id="237" name="Google Shape;237;p38"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5, 2021 at 3:44:20 AM" descr="Audio Recording Apr 15, 2021 at 3:44:20 AM">
            <a:hlinkClick r:id="" action="ppaction://media"/>
            <a:extLst>
              <a:ext uri="{FF2B5EF4-FFF2-40B4-BE49-F238E27FC236}">
                <a16:creationId xmlns:a16="http://schemas.microsoft.com/office/drawing/2014/main" id="{8FC95896-A073-0442-98B1-9BC8325CAAB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350" y="4570800"/>
            <a:ext cx="572700" cy="572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9"/>
          <p:cNvSpPr txBox="1">
            <a:spLocks noGrp="1"/>
          </p:cNvSpPr>
          <p:nvPr>
            <p:ph type="title"/>
          </p:nvPr>
        </p:nvSpPr>
        <p:spPr>
          <a:xfrm>
            <a:off x="311699" y="76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latin typeface="Times New Roman"/>
                <a:ea typeface="Times New Roman"/>
                <a:cs typeface="Times New Roman"/>
                <a:sym typeface="Times New Roman"/>
              </a:rPr>
              <a:t>Managing the Discipline of </a:t>
            </a:r>
            <a:r>
              <a:rPr lang="en" b="1" dirty="0">
                <a:latin typeface="Times New Roman"/>
                <a:ea typeface="Times New Roman"/>
                <a:cs typeface="Times New Roman"/>
                <a:sym typeface="Times New Roman"/>
              </a:rPr>
              <a:t>Relationships</a:t>
            </a:r>
            <a:r>
              <a:rPr lang="en" dirty="0">
                <a:latin typeface="Times New Roman"/>
                <a:ea typeface="Times New Roman"/>
                <a:cs typeface="Times New Roman"/>
                <a:sym typeface="Times New Roman"/>
              </a:rPr>
              <a:t> </a:t>
            </a:r>
            <a:endParaRPr dirty="0"/>
          </a:p>
        </p:txBody>
      </p:sp>
      <p:sp>
        <p:nvSpPr>
          <p:cNvPr id="243" name="Google Shape;243;p39"/>
          <p:cNvSpPr txBox="1">
            <a:spLocks noGrp="1"/>
          </p:cNvSpPr>
          <p:nvPr>
            <p:ph type="body" idx="1"/>
          </p:nvPr>
        </p:nvSpPr>
        <p:spPr>
          <a:xfrm>
            <a:off x="598050" y="1509600"/>
            <a:ext cx="8520600" cy="36339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Put others first.</a:t>
            </a:r>
            <a:endParaRPr sz="1400"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Don’t carry emotional baggage.</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Resolve your conflicts with others and move on.</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Give time to your most valuable relationships. </a:t>
            </a:r>
            <a:endParaRPr sz="1400"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Serve others gladly.</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Add value to others.</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Express love and appreciation often.</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Find the best in people and share your feelings about them. </a:t>
            </a:r>
            <a:endParaRPr sz="1400" dirty="0">
              <a:solidFill>
                <a:srgbClr val="000000"/>
              </a:solidFill>
              <a:latin typeface="Times New Roman"/>
              <a:ea typeface="Times New Roman"/>
              <a:cs typeface="Times New Roman"/>
              <a:sym typeface="Times New Roman"/>
            </a:endParaRPr>
          </a:p>
        </p:txBody>
      </p:sp>
      <p:pic>
        <p:nvPicPr>
          <p:cNvPr id="244" name="Google Shape;244;p39"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5, 2021 at 3:47:55 AM" descr="Audio Recording Apr 15, 2021 at 3:47:55 AM">
            <a:hlinkClick r:id="" action="ppaction://media"/>
            <a:extLst>
              <a:ext uri="{FF2B5EF4-FFF2-40B4-BE49-F238E27FC236}">
                <a16:creationId xmlns:a16="http://schemas.microsoft.com/office/drawing/2014/main" id="{FABD7E9F-BB0E-8646-8A0B-1BC05673230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349" y="4520624"/>
            <a:ext cx="572701" cy="5727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311700" y="76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latin typeface="Times New Roman"/>
                <a:ea typeface="Times New Roman"/>
                <a:cs typeface="Times New Roman"/>
                <a:sym typeface="Times New Roman"/>
              </a:rPr>
              <a:t>Managing the Discipline of </a:t>
            </a:r>
            <a:r>
              <a:rPr lang="en" b="1" dirty="0">
                <a:latin typeface="Times New Roman"/>
                <a:ea typeface="Times New Roman"/>
                <a:cs typeface="Times New Roman"/>
                <a:sym typeface="Times New Roman"/>
              </a:rPr>
              <a:t>Generosity</a:t>
            </a:r>
            <a:endParaRPr b="1" dirty="0"/>
          </a:p>
        </p:txBody>
      </p:sp>
      <p:sp>
        <p:nvSpPr>
          <p:cNvPr id="250" name="Google Shape;250;p40"/>
          <p:cNvSpPr txBox="1">
            <a:spLocks noGrp="1"/>
          </p:cNvSpPr>
          <p:nvPr>
            <p:ph type="body" idx="1"/>
          </p:nvPr>
        </p:nvSpPr>
        <p:spPr>
          <a:xfrm>
            <a:off x="552141" y="1536875"/>
            <a:ext cx="85206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Don’t wait for prosperity to become generous. </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Be a giver regardless of your income or circumstances.</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Find a reason to give every day.</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Find a group or organization you respect and trust. </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Make it a priority.</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Find people to receive every day. </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Find opportunities to give to those around you. </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Do something significant for others. </a:t>
            </a:r>
            <a:endParaRPr dirty="0">
              <a:solidFill>
                <a:srgbClr val="000000"/>
              </a:solidFill>
              <a:latin typeface="Times New Roman"/>
              <a:ea typeface="Times New Roman"/>
              <a:cs typeface="Times New Roman"/>
              <a:sym typeface="Times New Roman"/>
            </a:endParaRPr>
          </a:p>
        </p:txBody>
      </p:sp>
      <p:pic>
        <p:nvPicPr>
          <p:cNvPr id="251" name="Google Shape;251;p40"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5, 2021 at 3:53:21 AM" descr="Audio Recording Apr 15, 2021 at 3:53:21 AM">
            <a:hlinkClick r:id="" action="ppaction://media"/>
            <a:extLst>
              <a:ext uri="{FF2B5EF4-FFF2-40B4-BE49-F238E27FC236}">
                <a16:creationId xmlns:a16="http://schemas.microsoft.com/office/drawing/2014/main" id="{ADD8D5FF-D3A0-CC41-8EA9-ECDF1C054F8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338" y="4489202"/>
            <a:ext cx="584724" cy="5847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92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1"/>
          <p:cNvSpPr txBox="1">
            <a:spLocks noGrp="1"/>
          </p:cNvSpPr>
          <p:nvPr>
            <p:ph type="title"/>
          </p:nvPr>
        </p:nvSpPr>
        <p:spPr>
          <a:xfrm>
            <a:off x="311700" y="76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latin typeface="Times New Roman"/>
                <a:ea typeface="Times New Roman"/>
                <a:cs typeface="Times New Roman"/>
                <a:sym typeface="Times New Roman"/>
              </a:rPr>
              <a:t>Managing the Discipline of </a:t>
            </a:r>
            <a:r>
              <a:rPr lang="en" b="1" dirty="0">
                <a:latin typeface="Times New Roman"/>
                <a:ea typeface="Times New Roman"/>
                <a:cs typeface="Times New Roman"/>
                <a:sym typeface="Times New Roman"/>
              </a:rPr>
              <a:t>Values</a:t>
            </a:r>
            <a:endParaRPr b="1" dirty="0"/>
          </a:p>
        </p:txBody>
      </p:sp>
      <p:sp>
        <p:nvSpPr>
          <p:cNvPr id="257" name="Google Shape;257;p41"/>
          <p:cNvSpPr txBox="1">
            <a:spLocks noGrp="1"/>
          </p:cNvSpPr>
          <p:nvPr>
            <p:ph type="body" idx="1"/>
          </p:nvPr>
        </p:nvSpPr>
        <p:spPr>
          <a:xfrm>
            <a:off x="594965" y="1536875"/>
            <a:ext cx="85206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Articulate and embrace your values daily. </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Increases your chances of living them.</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Compare your values to your practices daily. </a:t>
            </a:r>
            <a:endParaRPr sz="1400"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Live out your values regardless of your feelings.</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Always do what’s right. </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Your values control your actions. </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Evaluate each day in light of your values.</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Practice reflective thinking</a:t>
            </a:r>
            <a:endParaRPr sz="1400" dirty="0">
              <a:solidFill>
                <a:srgbClr val="000000"/>
              </a:solidFill>
              <a:latin typeface="Times New Roman"/>
              <a:ea typeface="Times New Roman"/>
              <a:cs typeface="Times New Roman"/>
              <a:sym typeface="Times New Roman"/>
            </a:endParaRPr>
          </a:p>
        </p:txBody>
      </p:sp>
      <p:pic>
        <p:nvPicPr>
          <p:cNvPr id="258" name="Google Shape;258;p41"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5, 2021 at 3:58:04 AM" descr="Audio Recording Apr 15, 2021 at 3:58:04 AM">
            <a:hlinkClick r:id="" action="ppaction://media"/>
            <a:extLst>
              <a:ext uri="{FF2B5EF4-FFF2-40B4-BE49-F238E27FC236}">
                <a16:creationId xmlns:a16="http://schemas.microsoft.com/office/drawing/2014/main" id="{E336C50E-E9B7-E24A-99D4-0CF8A9974F4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8435" y="4552270"/>
            <a:ext cx="566530" cy="5665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96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a:p>
        </p:txBody>
      </p:sp>
      <p:pic>
        <p:nvPicPr>
          <p:cNvPr id="69" name="Google Shape;69;p15"/>
          <p:cNvPicPr preferRelativeResize="0"/>
          <p:nvPr/>
        </p:nvPicPr>
        <p:blipFill>
          <a:blip r:embed="rId5">
            <a:alphaModFix/>
          </a:blip>
          <a:stretch>
            <a:fillRect/>
          </a:stretch>
        </p:blipFill>
        <p:spPr>
          <a:xfrm>
            <a:off x="716400" y="835925"/>
            <a:ext cx="2860850" cy="3752250"/>
          </a:xfrm>
          <a:prstGeom prst="rect">
            <a:avLst/>
          </a:prstGeom>
          <a:noFill/>
          <a:ln>
            <a:noFill/>
          </a:ln>
        </p:spPr>
      </p:pic>
      <p:pic>
        <p:nvPicPr>
          <p:cNvPr id="70" name="Google Shape;70;p15"/>
          <p:cNvPicPr preferRelativeResize="0"/>
          <p:nvPr/>
        </p:nvPicPr>
        <p:blipFill>
          <a:blip r:embed="rId6">
            <a:alphaModFix/>
          </a:blip>
          <a:stretch>
            <a:fillRect/>
          </a:stretch>
        </p:blipFill>
        <p:spPr>
          <a:xfrm>
            <a:off x="5209423" y="887400"/>
            <a:ext cx="1824675" cy="1824650"/>
          </a:xfrm>
          <a:prstGeom prst="rect">
            <a:avLst/>
          </a:prstGeom>
          <a:noFill/>
          <a:ln>
            <a:noFill/>
          </a:ln>
        </p:spPr>
      </p:pic>
      <p:sp>
        <p:nvSpPr>
          <p:cNvPr id="71" name="Google Shape;71;p15"/>
          <p:cNvSpPr txBox="1"/>
          <p:nvPr/>
        </p:nvSpPr>
        <p:spPr>
          <a:xfrm>
            <a:off x="4035850" y="3080100"/>
            <a:ext cx="4559400" cy="1734300"/>
          </a:xfrm>
          <a:prstGeom prst="rect">
            <a:avLst/>
          </a:prstGeom>
          <a:noFill/>
          <a:ln>
            <a:noFill/>
          </a:ln>
        </p:spPr>
        <p:txBody>
          <a:bodyPr spcFirstLastPara="1" wrap="square" lIns="91425" tIns="91425" rIns="91425" bIns="91425" anchor="t" anchorCtr="0">
            <a:spAutoFit/>
          </a:bodyPr>
          <a:lstStyle/>
          <a:p>
            <a:pPr marL="457200" lvl="0" indent="-317500" algn="l" rtl="0">
              <a:lnSpc>
                <a:spcPct val="100000"/>
              </a:lnSpc>
              <a:spcBef>
                <a:spcPts val="0"/>
              </a:spcBef>
              <a:spcAft>
                <a:spcPts val="0"/>
              </a:spcAft>
              <a:buSzPts val="1400"/>
              <a:buFont typeface="Times New Roman"/>
              <a:buChar char="➢"/>
            </a:pPr>
            <a:r>
              <a:rPr lang="en">
                <a:latin typeface="Times New Roman"/>
                <a:ea typeface="Times New Roman"/>
                <a:cs typeface="Times New Roman"/>
                <a:sym typeface="Times New Roman"/>
              </a:rPr>
              <a:t>Leadership expert, pastor, speaker, and </a:t>
            </a:r>
            <a:r>
              <a:rPr lang="en" i="1">
                <a:latin typeface="Times New Roman"/>
                <a:ea typeface="Times New Roman"/>
                <a:cs typeface="Times New Roman"/>
                <a:sym typeface="Times New Roman"/>
              </a:rPr>
              <a:t>Business Week </a:t>
            </a:r>
            <a:r>
              <a:rPr lang="en">
                <a:latin typeface="Times New Roman"/>
                <a:ea typeface="Times New Roman"/>
                <a:cs typeface="Times New Roman"/>
                <a:sym typeface="Times New Roman"/>
              </a:rPr>
              <a:t>and </a:t>
            </a:r>
            <a:r>
              <a:rPr lang="en" i="1">
                <a:latin typeface="Times New Roman"/>
                <a:ea typeface="Times New Roman"/>
                <a:cs typeface="Times New Roman"/>
                <a:sym typeface="Times New Roman"/>
              </a:rPr>
              <a:t>New York Times </a:t>
            </a:r>
            <a:r>
              <a:rPr lang="en">
                <a:latin typeface="Times New Roman"/>
                <a:ea typeface="Times New Roman"/>
                <a:cs typeface="Times New Roman"/>
                <a:sym typeface="Times New Roman"/>
              </a:rPr>
              <a:t>bestselling author. </a:t>
            </a:r>
            <a:endParaRPr>
              <a:latin typeface="Times New Roman"/>
              <a:ea typeface="Times New Roman"/>
              <a:cs typeface="Times New Roman"/>
              <a:sym typeface="Times New Roman"/>
            </a:endParaRPr>
          </a:p>
          <a:p>
            <a:pPr marL="457200" lvl="0" indent="-317500" algn="l" rtl="0">
              <a:lnSpc>
                <a:spcPct val="100000"/>
              </a:lnSpc>
              <a:spcBef>
                <a:spcPts val="1000"/>
              </a:spcBef>
              <a:spcAft>
                <a:spcPts val="0"/>
              </a:spcAft>
              <a:buSzPts val="1400"/>
              <a:buFont typeface="Times New Roman"/>
              <a:buChar char="➢"/>
            </a:pPr>
            <a:r>
              <a:rPr lang="en">
                <a:latin typeface="Times New Roman"/>
                <a:ea typeface="Times New Roman"/>
                <a:cs typeface="Times New Roman"/>
                <a:sym typeface="Times New Roman"/>
              </a:rPr>
              <a:t>Has written many books, primarily focusing on leadership and his books have sold millions of copies.  </a:t>
            </a:r>
            <a:endParaRPr>
              <a:latin typeface="Times New Roman"/>
              <a:ea typeface="Times New Roman"/>
              <a:cs typeface="Times New Roman"/>
              <a:sym typeface="Times New Roman"/>
            </a:endParaRPr>
          </a:p>
          <a:p>
            <a:pPr marL="457200" lvl="0" indent="-317500" algn="l" rtl="0">
              <a:lnSpc>
                <a:spcPct val="100000"/>
              </a:lnSpc>
              <a:spcBef>
                <a:spcPts val="1000"/>
              </a:spcBef>
              <a:spcAft>
                <a:spcPts val="1000"/>
              </a:spcAft>
              <a:buSzPts val="1400"/>
              <a:buFont typeface="Times New Roman"/>
              <a:buChar char="➢"/>
            </a:pPr>
            <a:r>
              <a:rPr lang="en">
                <a:latin typeface="Times New Roman"/>
                <a:ea typeface="Times New Roman"/>
                <a:cs typeface="Times New Roman"/>
                <a:sym typeface="Times New Roman"/>
              </a:rPr>
              <a:t>Dr. Maxwell is the founder of EQUIP and INJOY Stewardship Services.</a:t>
            </a:r>
            <a:endParaRPr>
              <a:latin typeface="Times New Roman"/>
              <a:ea typeface="Times New Roman"/>
              <a:cs typeface="Times New Roman"/>
              <a:sym typeface="Times New Roman"/>
            </a:endParaRPr>
          </a:p>
        </p:txBody>
      </p:sp>
      <p:sp>
        <p:nvSpPr>
          <p:cNvPr id="72" name="Google Shape;72;p15"/>
          <p:cNvSpPr txBox="1"/>
          <p:nvPr/>
        </p:nvSpPr>
        <p:spPr>
          <a:xfrm>
            <a:off x="5209423" y="2688809"/>
            <a:ext cx="1824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latin typeface="Times New Roman"/>
                <a:ea typeface="Times New Roman"/>
                <a:cs typeface="Times New Roman"/>
                <a:sym typeface="Times New Roman"/>
              </a:rPr>
              <a:t>John C. Maxwell</a:t>
            </a:r>
            <a:endParaRPr dirty="0">
              <a:latin typeface="Times New Roman"/>
              <a:ea typeface="Times New Roman"/>
              <a:cs typeface="Times New Roman"/>
              <a:sym typeface="Times New Roman"/>
            </a:endParaRPr>
          </a:p>
        </p:txBody>
      </p:sp>
      <p:pic>
        <p:nvPicPr>
          <p:cNvPr id="73" name="Google Shape;73;p15" descr="HORZ_Transform_no_subtitle_color"/>
          <p:cNvPicPr preferRelativeResize="0"/>
          <p:nvPr/>
        </p:nvPicPr>
        <p:blipFill rotWithShape="1">
          <a:blip r:embed="rId7">
            <a:alphaModFix/>
          </a:blip>
          <a:srcRect/>
          <a:stretch/>
        </p:blipFill>
        <p:spPr>
          <a:xfrm>
            <a:off x="5585791" y="134765"/>
            <a:ext cx="3246509" cy="594360"/>
          </a:xfrm>
          <a:prstGeom prst="rect">
            <a:avLst/>
          </a:prstGeom>
          <a:noFill/>
          <a:ln>
            <a:noFill/>
          </a:ln>
        </p:spPr>
      </p:pic>
      <p:pic>
        <p:nvPicPr>
          <p:cNvPr id="3" name="Audio Recording Apr 12, 2021 at 2:43:31 PM" descr="Audio Recording Apr 12, 2021 at 2:43:31 PM">
            <a:hlinkClick r:id="" action="ppaction://media"/>
            <a:extLst>
              <a:ext uri="{FF2B5EF4-FFF2-40B4-BE49-F238E27FC236}">
                <a16:creationId xmlns:a16="http://schemas.microsoft.com/office/drawing/2014/main" id="{40BB14BF-6225-9442-B10E-2B7FA736008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0086" y="4593811"/>
            <a:ext cx="583227" cy="5832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5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2"/>
          <p:cNvSpPr txBox="1">
            <a:spLocks noGrp="1"/>
          </p:cNvSpPr>
          <p:nvPr>
            <p:ph type="title"/>
          </p:nvPr>
        </p:nvSpPr>
        <p:spPr>
          <a:xfrm>
            <a:off x="311700" y="7629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dirty="0">
                <a:latin typeface="Times New Roman"/>
                <a:ea typeface="Times New Roman"/>
                <a:cs typeface="Times New Roman"/>
                <a:sym typeface="Times New Roman"/>
              </a:rPr>
              <a:t>Managing the Discipline of </a:t>
            </a:r>
            <a:r>
              <a:rPr lang="en" b="1" dirty="0">
                <a:latin typeface="Times New Roman"/>
                <a:ea typeface="Times New Roman"/>
                <a:cs typeface="Times New Roman"/>
                <a:sym typeface="Times New Roman"/>
              </a:rPr>
              <a:t>Growth</a:t>
            </a:r>
            <a:endParaRPr b="1" dirty="0"/>
          </a:p>
        </p:txBody>
      </p:sp>
      <p:sp>
        <p:nvSpPr>
          <p:cNvPr id="264" name="Google Shape;264;p42"/>
          <p:cNvSpPr txBox="1">
            <a:spLocks noGrp="1"/>
          </p:cNvSpPr>
          <p:nvPr>
            <p:ph type="body" idx="1"/>
          </p:nvPr>
        </p:nvSpPr>
        <p:spPr>
          <a:xfrm>
            <a:off x="599382" y="1536875"/>
            <a:ext cx="8520600" cy="34164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Make it your goal to grow in some way every day.</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Make small progresses along the way.</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Have a time and plan to grow. </a:t>
            </a:r>
            <a:endParaRPr sz="1400"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Make your growth intentional, strategic, and effective.</a:t>
            </a:r>
            <a:endParaRPr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File what you learn.</a:t>
            </a:r>
            <a:endParaRPr sz="1400"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Apply what you learn. </a:t>
            </a:r>
            <a:endParaRPr sz="1400" dirty="0">
              <a:solidFill>
                <a:srgbClr val="000000"/>
              </a:solidFill>
              <a:latin typeface="Times New Roman"/>
              <a:ea typeface="Times New Roman"/>
              <a:cs typeface="Times New Roman"/>
              <a:sym typeface="Times New Roman"/>
            </a:endParaRPr>
          </a:p>
        </p:txBody>
      </p:sp>
      <p:pic>
        <p:nvPicPr>
          <p:cNvPr id="265" name="Google Shape;265;p42"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5, 2021 at 4:00:57 AM" descr="Audio Recording Apr 15, 2021 at 4:00:57 AM">
            <a:hlinkClick r:id="" action="ppaction://media"/>
            <a:extLst>
              <a:ext uri="{FF2B5EF4-FFF2-40B4-BE49-F238E27FC236}">
                <a16:creationId xmlns:a16="http://schemas.microsoft.com/office/drawing/2014/main" id="{224857F4-38B0-0F4E-BA26-B10F919C5DB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4017" y="4529375"/>
            <a:ext cx="575365" cy="5753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8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3"/>
          <p:cNvSpPr txBox="1">
            <a:spLocks noGrp="1"/>
          </p:cNvSpPr>
          <p:nvPr>
            <p:ph type="title"/>
          </p:nvPr>
        </p:nvSpPr>
        <p:spPr>
          <a:xfrm>
            <a:off x="311700" y="791802"/>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Times New Roman"/>
                <a:ea typeface="Times New Roman"/>
                <a:cs typeface="Times New Roman"/>
                <a:sym typeface="Times New Roman"/>
              </a:rPr>
              <a:t>Make Today a Masterpiece </a:t>
            </a:r>
            <a:endParaRPr dirty="0">
              <a:latin typeface="Times New Roman"/>
              <a:ea typeface="Times New Roman"/>
              <a:cs typeface="Times New Roman"/>
              <a:sym typeface="Times New Roman"/>
            </a:endParaRPr>
          </a:p>
        </p:txBody>
      </p:sp>
      <p:sp>
        <p:nvSpPr>
          <p:cNvPr id="271" name="Google Shape;271;p43"/>
          <p:cNvSpPr txBox="1">
            <a:spLocks noGrp="1"/>
          </p:cNvSpPr>
          <p:nvPr>
            <p:ph type="body" idx="1"/>
          </p:nvPr>
        </p:nvSpPr>
        <p:spPr>
          <a:xfrm>
            <a:off x="598050" y="1478400"/>
            <a:ext cx="5228872" cy="36651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Determine what twelve decisions are important to you. </a:t>
            </a:r>
            <a:endParaRPr sz="1400"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Begin with the “Daily Dozen” list and modify it according to your life. </a:t>
            </a:r>
            <a:endParaRPr sz="1400"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Start making the decisions and evaluate your life choices daily.</a:t>
            </a:r>
            <a:endParaRPr sz="1400"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Move your life towards the direction you desire. </a:t>
            </a:r>
            <a:endParaRPr sz="1400" dirty="0">
              <a:solidFill>
                <a:srgbClr val="000000"/>
              </a:solidFill>
              <a:latin typeface="Times New Roman"/>
              <a:ea typeface="Times New Roman"/>
              <a:cs typeface="Times New Roman"/>
              <a:sym typeface="Times New Roman"/>
            </a:endParaRPr>
          </a:p>
          <a:p>
            <a:pPr marL="457200" lvl="0" indent="-317500" algn="l" rtl="0">
              <a:spcBef>
                <a:spcPts val="0"/>
              </a:spcBef>
              <a:spcAft>
                <a:spcPts val="0"/>
              </a:spcAft>
              <a:buClr>
                <a:srgbClr val="000000"/>
              </a:buClr>
              <a:buSzPts val="1400"/>
              <a:buFont typeface="Times New Roman"/>
              <a:buChar char="●"/>
            </a:pPr>
            <a:r>
              <a:rPr lang="en" sz="1400" dirty="0">
                <a:solidFill>
                  <a:srgbClr val="000000"/>
                </a:solidFill>
                <a:latin typeface="Times New Roman"/>
                <a:ea typeface="Times New Roman"/>
                <a:cs typeface="Times New Roman"/>
                <a:sym typeface="Times New Roman"/>
              </a:rPr>
              <a:t>Worry about today and tomorrow will happen itself. </a:t>
            </a:r>
            <a:endParaRPr sz="1400" dirty="0">
              <a:solidFill>
                <a:srgbClr val="000000"/>
              </a:solidFill>
              <a:latin typeface="Times New Roman"/>
              <a:ea typeface="Times New Roman"/>
              <a:cs typeface="Times New Roman"/>
              <a:sym typeface="Times New Roman"/>
            </a:endParaRPr>
          </a:p>
        </p:txBody>
      </p:sp>
      <p:pic>
        <p:nvPicPr>
          <p:cNvPr id="272" name="Google Shape;272;p43"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5, 2021 at 4:03:29 AM" descr="Audio Recording Apr 15, 2021 at 4:03:29 AM">
            <a:hlinkClick r:id="" action="ppaction://media"/>
            <a:extLst>
              <a:ext uri="{FF2B5EF4-FFF2-40B4-BE49-F238E27FC236}">
                <a16:creationId xmlns:a16="http://schemas.microsoft.com/office/drawing/2014/main" id="{6053DB82-1D6A-2C47-AF68-6CFB9F4D168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350" y="4518503"/>
            <a:ext cx="572700" cy="572700"/>
          </a:xfrm>
          <a:prstGeom prst="rect">
            <a:avLst/>
          </a:prstGeom>
        </p:spPr>
      </p:pic>
      <p:pic>
        <p:nvPicPr>
          <p:cNvPr id="1028" name="Picture 4" descr="How To JumpStart Your Priorities ~ Sandy's P.O.V. | Leader quotes, Personal  development books, Teamwork quotes">
            <a:extLst>
              <a:ext uri="{FF2B5EF4-FFF2-40B4-BE49-F238E27FC236}">
                <a16:creationId xmlns:a16="http://schemas.microsoft.com/office/drawing/2014/main" id="{49D488F2-FC24-6E4D-94E9-2A422B5CD80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8893" y="847461"/>
            <a:ext cx="2573240" cy="38598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9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279076" y="74220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47826"/>
              <a:buFont typeface="Arial"/>
              <a:buNone/>
            </a:pPr>
            <a:r>
              <a:rPr lang="en" sz="2300" dirty="0">
                <a:highlight>
                  <a:srgbClr val="F9F9F9"/>
                </a:highlight>
                <a:latin typeface="Times New Roman" panose="02020603050405020304" pitchFamily="18" charset="0"/>
                <a:ea typeface="Roboto"/>
                <a:cs typeface="Times New Roman" panose="02020603050405020304" pitchFamily="18" charset="0"/>
                <a:sym typeface="Roboto"/>
              </a:rPr>
              <a:t>"Make EVERY DAY Your MASTERPIECE!" </a:t>
            </a:r>
            <a:endParaRPr sz="2300" dirty="0">
              <a:highlight>
                <a:srgbClr val="F9F9F9"/>
              </a:highlight>
              <a:latin typeface="Times New Roman" panose="02020603050405020304" pitchFamily="18" charset="0"/>
              <a:ea typeface="Roboto"/>
              <a:cs typeface="Times New Roman" panose="02020603050405020304" pitchFamily="18" charset="0"/>
              <a:sym typeface="Roboto"/>
            </a:endParaRPr>
          </a:p>
          <a:p>
            <a:pPr marL="0" lvl="0" indent="0" algn="l" rtl="0">
              <a:spcBef>
                <a:spcPts val="0"/>
              </a:spcBef>
              <a:spcAft>
                <a:spcPts val="0"/>
              </a:spcAft>
              <a:buNone/>
            </a:pPr>
            <a:endParaRPr dirty="0"/>
          </a:p>
        </p:txBody>
      </p:sp>
      <p:pic>
        <p:nvPicPr>
          <p:cNvPr id="79" name="Google Shape;79;p16" descr="✎ John Maxwell's Top 10 Rules For Success. Need motivation? Watch a Top 10 with Believe Nation! Grab a snack and chew on today's lessons from a man who went from starting his journey as a pastor of a small church in Ohio to becoming an expert at leadership and a bestselling author who sold more than 30 million books! He's John Maxwell and here's my take on his Top 10 Rules for Success Volume 3!&#10;&#10;★★★ BUILD UNSTOPPABLE CONFIDENCE ★★★&#10;Get a FREE video every morning to help you build your confidence for the next 254 days. Find out here: http://evancarmichael.com/believe/action-plan.php&#10;&#10;★★★ SECRET BONUS VIDEO ★★★&#10;What are the success rules from Steve Jobs, Jeff Bezos, Kanye West, Tony Robbins, and Elon Musk that had the biggest personal impact on me? Find out here: https://www.evancarmichael.com/top10bonusvideo/&#10;&#10;📜 JOHN MAXWELL'S RULES 📜&#10;1. Make today count&#10;2. Don't live someone else's dream&#10;3. Change your perspective&#10;4. Make a difference&#10;5. Start moving&#10;6. Shift your mindset&#10;7. Value people&#10;8. Follow your calling&#10;9. Serve&#10;10. Love what you do&#10;11. BONUS - Keep growing&#10;&#10;✈ THREE-POINT LANDING QUESTIONS ✈&#10;1) How can you serve someone today?&#10;2) What do you need to just start moving on today?&#10;3) What mindset shift do you need to make?&#10;&#10;✎ More about John Maxwell. An evangelical Christian, he followed his father into the ministry. He completed a Doctor of Ministry degree at Fuller Theological Seminary. After serving as senior pastor for 14 years, he left Skyline Church to devote himself full-time to speaking and writing. He's a leadership expert, speaker, and author. He is the founder of INJOY, Maximum Impact, The John Maxwell Team, ISS and EQUIP. He speaks annually to Fortune 500 companies, international government leaders, and organizations. He was one of 25 authors named to Amazon.com's 10th Anniversary Hall of Fame. Three of his books have each sold over a million copies. He was named the No. 1 leadership and management expert in the world by Inc. Magazine. He serves on the Board of Trustees at Indiana Wesleyan University.&#10;&#10;★ MORE RECOMMENDED VIDEOS FOR YOU ★&#10;If you enjoyed this video, you may enjoy these other videos from Evan Carmichael:&#10;• John C. Maxwell's Top 10 Rules For Success - https://youtu.be/AVvk9-mslx4&#10;• &quot;DREAMS Are FREE, the JOURNEY Isn't!&quot; - John Maxwell - https://youtu.be/y16ks9CKkN0&#10;• Bob Proctor's Top 10 Rules For Success - https://youtu.be/uLn6lpP8YmA&#10;&#10;❤ HELP TRANSLATE THIS VIDEO ❤&#10;If you loved this video, help people in other countries enjoy it too by making captions for it. Spread the love and impact. &#10;https://www.youtube.com/timedtext_video?v=ntLjk8vELCA&#10;&#10;✔ SOURCES ✔&#10;https://youtu.be/eV7c7MGWzNs     Covenant Church&#10;https://youtu.be/4Tw_j9wiznw     EdMylett&#10;https://youtu.be/YCxagq3gylU     Christ Fellowship Church&#10;https://youtu.be/c_4F6CyZQ8o     Christ Fellowship Church&#10;https://youtu.be/rRI8JmF7Wos     Entrepreneurial Leaders Organization&#10;https://youtu.be/cxE7DCWjOvs     Christ Fellowship Church&#10;&#10;♛ BUY MY BOOKS, CHANGE YOUR LIFE  ♛&#10;Some used the ideas in these books to build multi-billion-dollar businesses. I'll give you the simple-yet-powerful formula that they used (and you can) to realize your dreams. Get yours.&#10;http://www.evancarmichael.com/oneword/&#10;http://www.evancarmichael.com/top10/&#10;&#10;✉  JOIN MY #BELIEVE NEWSLETTER  ✉&#10;This is the best way to have entrepreneur gold delivered to your inbox, and to be inspired, encouraged and supported in your business. Join #BelieveNation and feel the love. &#10;http://www.evancarmichael.com/newsletter/&#10;&#10;⚑ SUBSCRIBE TO MY CHANNEL ⚑&#10;If you want to do great things you need to have a great environment. Create one by subbing and watching daily. &#10;http://www.youtube.com/subscription_center?add_user=Modelingthemasters&#10;&#10;¿  COMMON QUESTIONS  ¿&#10;• What is #BTA?: https://www.youtube.com/watch?v=BsY8bmTUVP8&#10;• How do I get one of Evan's t-shirts?: https://www.evancarmichael.com/gear&#10;• Why does Evan look like Nicolas Cage?: https://www.youtube.com/watch?v=gZHRniTcRwo&#10;• Why does Evan make so many videos? https://www.youtube.com/watch?v=NEKxGA8xr1k&#10;• How do I vote for the next Top 10 video Evan should make?&#10;https://www.youtube.com/watch?v=0arZb0xLIDM&#10;• How do I vote for the next #7Ways video Evan should make?&#10;https://youtu.be/sXgcP79xrNQ&#10;&#10;ツ  CONNECT WITH ME  ツ&#10;Leave a comment on this video and it'll get a response. Or you can connect with me on different social platforms too:&#10;• Instagram: https://www.instagram.com/evancarmichael/&#10;• Twitter: https://twitter.com/evancarmichael&#10;• Facebook: https://www.facebook.com/EvanCarmichaelcom&#10;• Website: http://www.evancarmichael.com &#10;&#10;-----------------------------------------------------------------------------&#10;&#10;Thank you for watching - I really appreciate it :)&#10;Cheers,&#10;Evan&#10;#Believe" title="&quot;Make EVERY DAY Your MASTERPIECE!&quot; | John Maxwell (@JohnCMaxwell)">
            <a:hlinkClick r:id="rId5"/>
          </p:cNvPr>
          <p:cNvPicPr preferRelativeResize="0"/>
          <p:nvPr/>
        </p:nvPicPr>
        <p:blipFill>
          <a:blip r:embed="rId6">
            <a:alphaModFix/>
          </a:blip>
          <a:stretch>
            <a:fillRect/>
          </a:stretch>
        </p:blipFill>
        <p:spPr>
          <a:xfrm>
            <a:off x="1232452" y="1480930"/>
            <a:ext cx="6032272" cy="2862470"/>
          </a:xfrm>
          <a:prstGeom prst="rect">
            <a:avLst/>
          </a:prstGeom>
          <a:noFill/>
          <a:ln>
            <a:noFill/>
          </a:ln>
        </p:spPr>
      </p:pic>
      <p:pic>
        <p:nvPicPr>
          <p:cNvPr id="80" name="Google Shape;80;p16" descr="HORZ_Transform_no_subtitle_color"/>
          <p:cNvPicPr preferRelativeResize="0"/>
          <p:nvPr/>
        </p:nvPicPr>
        <p:blipFill rotWithShape="1">
          <a:blip r:embed="rId7">
            <a:alphaModFix/>
          </a:blip>
          <a:srcRect/>
          <a:stretch/>
        </p:blipFill>
        <p:spPr>
          <a:xfrm>
            <a:off x="5565913" y="147845"/>
            <a:ext cx="3299011" cy="594360"/>
          </a:xfrm>
          <a:prstGeom prst="rect">
            <a:avLst/>
          </a:prstGeom>
          <a:noFill/>
          <a:ln>
            <a:noFill/>
          </a:ln>
        </p:spPr>
      </p:pic>
      <p:sp>
        <p:nvSpPr>
          <p:cNvPr id="2" name="TextBox 1">
            <a:extLst>
              <a:ext uri="{FF2B5EF4-FFF2-40B4-BE49-F238E27FC236}">
                <a16:creationId xmlns:a16="http://schemas.microsoft.com/office/drawing/2014/main" id="{35A7AC0E-4F28-6C4E-904E-EDB935F10BA9}"/>
              </a:ext>
            </a:extLst>
          </p:cNvPr>
          <p:cNvSpPr txBox="1"/>
          <p:nvPr/>
        </p:nvSpPr>
        <p:spPr>
          <a:xfrm>
            <a:off x="939799" y="4492487"/>
            <a:ext cx="6324925" cy="307777"/>
          </a:xfrm>
          <a:prstGeom prst="rect">
            <a:avLst/>
          </a:prstGeom>
          <a:noFill/>
        </p:spPr>
        <p:txBody>
          <a:bodyPr wrap="square" rtlCol="0">
            <a:spAutoFit/>
          </a:bodyPr>
          <a:lstStyle/>
          <a:p>
            <a:r>
              <a:rPr lang="en-US" dirty="0">
                <a:hlinkClick r:id="rId8"/>
              </a:rPr>
              <a:t>https://www.youtube.com/watch?v=ntLjk8vELCA&amp;t=408s</a:t>
            </a:r>
            <a:endParaRPr lang="en-US" dirty="0"/>
          </a:p>
        </p:txBody>
      </p:sp>
      <p:pic>
        <p:nvPicPr>
          <p:cNvPr id="3" name="Audio Recording Apr 12, 2021 at 2:44:20 PM" descr="Audio Recording Apr 12, 2021 at 2:44:20 PM">
            <a:hlinkClick r:id="" action="ppaction://media"/>
            <a:extLst>
              <a:ext uri="{FF2B5EF4-FFF2-40B4-BE49-F238E27FC236}">
                <a16:creationId xmlns:a16="http://schemas.microsoft.com/office/drawing/2014/main" id="{00B1B926-E2DB-1D4B-B625-D0542F0B613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0" y="4567030"/>
            <a:ext cx="576470" cy="5764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94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728951"/>
            <a:ext cx="8520600" cy="572700"/>
          </a:xfrm>
          <a:prstGeom prst="rect">
            <a:avLst/>
          </a:prstGeom>
        </p:spPr>
        <p:txBody>
          <a:bodyPr spcFirstLastPara="1" wrap="square" lIns="91425" tIns="91425" rIns="91425" bIns="91425" anchor="t" anchorCtr="0">
            <a:normAutofit fontScale="90000"/>
          </a:bodyPr>
          <a:lstStyle/>
          <a:p>
            <a:pPr marL="0" lvl="0" indent="0" rtl="0">
              <a:lnSpc>
                <a:spcPct val="115000"/>
              </a:lnSpc>
              <a:spcBef>
                <a:spcPts val="0"/>
              </a:spcBef>
              <a:spcAft>
                <a:spcPts val="0"/>
              </a:spcAft>
              <a:buClr>
                <a:schemeClr val="dk1"/>
              </a:buClr>
              <a:buSzPct val="44000"/>
              <a:buFont typeface="Arial"/>
              <a:buNone/>
            </a:pPr>
            <a:r>
              <a:rPr lang="en" sz="2500" dirty="0">
                <a:latin typeface="Times New Roman"/>
                <a:ea typeface="Times New Roman"/>
                <a:cs typeface="Times New Roman"/>
                <a:sym typeface="Times New Roman"/>
              </a:rPr>
              <a:t>The “Daily Dozen”: Making the Decision</a:t>
            </a:r>
            <a:endParaRPr sz="2500" dirty="0">
              <a:latin typeface="Times New Roman"/>
              <a:ea typeface="Times New Roman"/>
              <a:cs typeface="Times New Roman"/>
              <a:sym typeface="Times New Roman"/>
            </a:endParaRPr>
          </a:p>
          <a:p>
            <a:pPr marL="0" lvl="0" indent="0" algn="l" rtl="0">
              <a:spcBef>
                <a:spcPts val="1200"/>
              </a:spcBef>
              <a:spcAft>
                <a:spcPts val="0"/>
              </a:spcAft>
              <a:buNone/>
            </a:pPr>
            <a:endParaRPr dirty="0"/>
          </a:p>
        </p:txBody>
      </p:sp>
      <p:sp>
        <p:nvSpPr>
          <p:cNvPr id="86" name="Google Shape;86;p17"/>
          <p:cNvSpPr txBox="1">
            <a:spLocks noGrp="1"/>
          </p:cNvSpPr>
          <p:nvPr>
            <p:ph type="body" idx="1"/>
          </p:nvPr>
        </p:nvSpPr>
        <p:spPr>
          <a:xfrm>
            <a:off x="311700" y="1573200"/>
            <a:ext cx="8520600" cy="3570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i="1" dirty="0">
                <a:solidFill>
                  <a:schemeClr val="dk1"/>
                </a:solidFill>
                <a:latin typeface="Times New Roman"/>
                <a:ea typeface="Times New Roman"/>
                <a:cs typeface="Times New Roman"/>
                <a:sym typeface="Times New Roman"/>
              </a:rPr>
              <a:t>“You don’t make decisions because they’re EASY;</a:t>
            </a:r>
            <a:endParaRPr i="1" dirty="0">
              <a:solidFill>
                <a:schemeClr val="dk1"/>
              </a:solidFill>
              <a:latin typeface="Times New Roman"/>
              <a:ea typeface="Times New Roman"/>
              <a:cs typeface="Times New Roman"/>
              <a:sym typeface="Times New Roman"/>
            </a:endParaRPr>
          </a:p>
          <a:p>
            <a:pPr marL="0" lvl="0" indent="0" algn="ctr" rtl="0">
              <a:spcBef>
                <a:spcPts val="1200"/>
              </a:spcBef>
              <a:spcAft>
                <a:spcPts val="0"/>
              </a:spcAft>
              <a:buNone/>
            </a:pPr>
            <a:r>
              <a:rPr lang="en" i="1" dirty="0">
                <a:solidFill>
                  <a:schemeClr val="dk1"/>
                </a:solidFill>
                <a:latin typeface="Times New Roman"/>
                <a:ea typeface="Times New Roman"/>
                <a:cs typeface="Times New Roman"/>
                <a:sym typeface="Times New Roman"/>
              </a:rPr>
              <a:t>You don’t make decisions because they’re CHEAP;</a:t>
            </a:r>
            <a:endParaRPr i="1" dirty="0">
              <a:solidFill>
                <a:schemeClr val="dk1"/>
              </a:solidFill>
              <a:latin typeface="Times New Roman"/>
              <a:ea typeface="Times New Roman"/>
              <a:cs typeface="Times New Roman"/>
              <a:sym typeface="Times New Roman"/>
            </a:endParaRPr>
          </a:p>
          <a:p>
            <a:pPr marL="0" lvl="0" indent="0" algn="ctr" rtl="0">
              <a:spcBef>
                <a:spcPts val="1200"/>
              </a:spcBef>
              <a:spcAft>
                <a:spcPts val="0"/>
              </a:spcAft>
              <a:buNone/>
            </a:pPr>
            <a:r>
              <a:rPr lang="en" i="1" dirty="0">
                <a:solidFill>
                  <a:schemeClr val="dk1"/>
                </a:solidFill>
                <a:latin typeface="Times New Roman"/>
                <a:ea typeface="Times New Roman"/>
                <a:cs typeface="Times New Roman"/>
                <a:sym typeface="Times New Roman"/>
              </a:rPr>
              <a:t>You don’t make decisions because they’re POPULAR;</a:t>
            </a:r>
            <a:endParaRPr i="1" dirty="0">
              <a:solidFill>
                <a:schemeClr val="dk1"/>
              </a:solidFill>
              <a:latin typeface="Times New Roman"/>
              <a:ea typeface="Times New Roman"/>
              <a:cs typeface="Times New Roman"/>
              <a:sym typeface="Times New Roman"/>
            </a:endParaRPr>
          </a:p>
          <a:p>
            <a:pPr marL="0" lvl="0" indent="0" algn="ctr" rtl="0">
              <a:spcBef>
                <a:spcPts val="1200"/>
              </a:spcBef>
              <a:spcAft>
                <a:spcPts val="0"/>
              </a:spcAft>
              <a:buNone/>
            </a:pPr>
            <a:r>
              <a:rPr lang="en" i="1" dirty="0">
                <a:solidFill>
                  <a:schemeClr val="dk1"/>
                </a:solidFill>
                <a:latin typeface="Times New Roman"/>
                <a:ea typeface="Times New Roman"/>
                <a:cs typeface="Times New Roman"/>
                <a:sym typeface="Times New Roman"/>
              </a:rPr>
              <a:t>You make decisions because they’re </a:t>
            </a:r>
            <a:r>
              <a:rPr lang="en" b="1" i="1" dirty="0">
                <a:solidFill>
                  <a:schemeClr val="dk1"/>
                </a:solidFill>
                <a:latin typeface="Times New Roman"/>
                <a:ea typeface="Times New Roman"/>
                <a:cs typeface="Times New Roman"/>
                <a:sym typeface="Times New Roman"/>
              </a:rPr>
              <a:t>RIGHT</a:t>
            </a:r>
            <a:r>
              <a:rPr lang="en" i="1" dirty="0">
                <a:solidFill>
                  <a:schemeClr val="dk1"/>
                </a:solidFill>
                <a:latin typeface="Times New Roman"/>
                <a:ea typeface="Times New Roman"/>
                <a:cs typeface="Times New Roman"/>
                <a:sym typeface="Times New Roman"/>
              </a:rPr>
              <a:t>.”</a:t>
            </a:r>
            <a:endParaRPr i="1" dirty="0">
              <a:solidFill>
                <a:schemeClr val="dk1"/>
              </a:solidFill>
              <a:latin typeface="Times New Roman"/>
              <a:ea typeface="Times New Roman"/>
              <a:cs typeface="Times New Roman"/>
              <a:sym typeface="Times New Roman"/>
            </a:endParaRPr>
          </a:p>
          <a:p>
            <a:pPr marL="457200" lvl="0" indent="-342900" algn="ctr" rtl="0">
              <a:spcBef>
                <a:spcPts val="1200"/>
              </a:spcBef>
              <a:spcAft>
                <a:spcPts val="0"/>
              </a:spcAft>
              <a:buClr>
                <a:schemeClr val="dk1"/>
              </a:buClr>
              <a:buSzPts val="1800"/>
              <a:buFont typeface="Times New Roman"/>
              <a:buChar char="-"/>
            </a:pPr>
            <a:r>
              <a:rPr lang="en" i="1" dirty="0">
                <a:solidFill>
                  <a:schemeClr val="dk1"/>
                </a:solidFill>
                <a:latin typeface="Times New Roman"/>
                <a:ea typeface="Times New Roman"/>
                <a:cs typeface="Times New Roman"/>
                <a:sym typeface="Times New Roman"/>
              </a:rPr>
              <a:t>Theodore Hesburgh </a:t>
            </a:r>
            <a:endParaRPr i="1" dirty="0">
              <a:solidFill>
                <a:schemeClr val="dk1"/>
              </a:solidFill>
              <a:latin typeface="Times New Roman"/>
              <a:ea typeface="Times New Roman"/>
              <a:cs typeface="Times New Roman"/>
              <a:sym typeface="Times New Roman"/>
            </a:endParaRPr>
          </a:p>
        </p:txBody>
      </p:sp>
      <p:pic>
        <p:nvPicPr>
          <p:cNvPr id="87" name="Google Shape;87;p17" descr="HORZ_Transform_no_subtitle_color"/>
          <p:cNvPicPr preferRelativeResize="0"/>
          <p:nvPr/>
        </p:nvPicPr>
        <p:blipFill rotWithShape="1">
          <a:blip r:embed="rId5">
            <a:alphaModFix/>
          </a:blip>
          <a:srcRect/>
          <a:stretch/>
        </p:blipFill>
        <p:spPr>
          <a:xfrm>
            <a:off x="5526156" y="186091"/>
            <a:ext cx="3410712" cy="576072"/>
          </a:xfrm>
          <a:prstGeom prst="rect">
            <a:avLst/>
          </a:prstGeom>
          <a:noFill/>
          <a:ln>
            <a:noFill/>
          </a:ln>
        </p:spPr>
      </p:pic>
      <p:pic>
        <p:nvPicPr>
          <p:cNvPr id="2" name="Audio Recording Apr 12, 2021 at 2:45:21 PM" descr="Audio Recording Apr 12, 2021 at 2:45:21 PM">
            <a:hlinkClick r:id="" action="ppaction://media"/>
            <a:extLst>
              <a:ext uri="{FF2B5EF4-FFF2-40B4-BE49-F238E27FC236}">
                <a16:creationId xmlns:a16="http://schemas.microsoft.com/office/drawing/2014/main" id="{E7ED1873-2D7C-744D-BCDB-E906A3AB533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350" y="4570800"/>
            <a:ext cx="572700" cy="572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706150"/>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500" dirty="0">
                <a:latin typeface="Times New Roman"/>
                <a:ea typeface="Times New Roman"/>
                <a:cs typeface="Times New Roman"/>
                <a:sym typeface="Times New Roman"/>
              </a:rPr>
              <a:t>Making the Decision</a:t>
            </a:r>
            <a:endParaRPr sz="2500" dirty="0">
              <a:latin typeface="Times New Roman"/>
              <a:ea typeface="Times New Roman"/>
              <a:cs typeface="Times New Roman"/>
              <a:sym typeface="Times New Roman"/>
            </a:endParaRPr>
          </a:p>
          <a:p>
            <a:pPr marL="0" lvl="0" indent="0" algn="l" rtl="0">
              <a:spcBef>
                <a:spcPts val="1200"/>
              </a:spcBef>
              <a:spcAft>
                <a:spcPts val="0"/>
              </a:spcAft>
              <a:buNone/>
            </a:pPr>
            <a:endParaRPr dirty="0"/>
          </a:p>
        </p:txBody>
      </p:sp>
      <p:sp>
        <p:nvSpPr>
          <p:cNvPr id="93" name="Google Shape;93;p18"/>
          <p:cNvSpPr txBox="1">
            <a:spLocks noGrp="1"/>
          </p:cNvSpPr>
          <p:nvPr>
            <p:ph type="body" idx="1"/>
          </p:nvPr>
        </p:nvSpPr>
        <p:spPr>
          <a:xfrm>
            <a:off x="311700" y="1290609"/>
            <a:ext cx="8520600" cy="3966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b="1" dirty="0">
                <a:solidFill>
                  <a:srgbClr val="000000"/>
                </a:solidFill>
                <a:latin typeface="Times New Roman"/>
                <a:ea typeface="Times New Roman"/>
                <a:cs typeface="Times New Roman"/>
                <a:sym typeface="Times New Roman"/>
              </a:rPr>
              <a:t>Attitude: Choose and display the right attitude daily.</a:t>
            </a:r>
            <a:endParaRPr b="1"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Take responsibility and charge for your attitude.</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Decide to change your bad attitude areas and go after those areas. </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Think, act, talk, and conduct yourself like the person you want to become. </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Place a high value on people. </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Develop a high appreciation for life and acknowledge the little things.	</a:t>
            </a:r>
            <a:endParaRPr dirty="0">
              <a:solidFill>
                <a:srgbClr val="000000"/>
              </a:solidFill>
              <a:latin typeface="Times New Roman"/>
              <a:ea typeface="Times New Roman"/>
              <a:cs typeface="Times New Roman"/>
              <a:sym typeface="Times New Roman"/>
            </a:endParaRPr>
          </a:p>
          <a:p>
            <a:pPr marL="91440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p:pic>
        <p:nvPicPr>
          <p:cNvPr id="94" name="Google Shape;94;p18" descr="HORZ_Transform_no_subtitle_color"/>
          <p:cNvPicPr preferRelativeResize="0"/>
          <p:nvPr/>
        </p:nvPicPr>
        <p:blipFill rotWithShape="1">
          <a:blip r:embed="rId5">
            <a:alphaModFix/>
          </a:blip>
          <a:srcRect/>
          <a:stretch/>
        </p:blipFill>
        <p:spPr>
          <a:xfrm>
            <a:off x="5526010" y="203024"/>
            <a:ext cx="3407585" cy="572700"/>
          </a:xfrm>
          <a:prstGeom prst="rect">
            <a:avLst/>
          </a:prstGeom>
          <a:noFill/>
          <a:ln>
            <a:noFill/>
          </a:ln>
        </p:spPr>
      </p:pic>
      <p:pic>
        <p:nvPicPr>
          <p:cNvPr id="2" name="Audio Recording Apr 14, 2021 at 1:33:13 PM" descr="Audio Recording Apr 14, 2021 at 1:33:13 PM">
            <a:hlinkClick r:id="" action="ppaction://media"/>
            <a:extLst>
              <a:ext uri="{FF2B5EF4-FFF2-40B4-BE49-F238E27FC236}">
                <a16:creationId xmlns:a16="http://schemas.microsoft.com/office/drawing/2014/main" id="{DFB5EE38-294B-AF44-A002-292D0490A39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350" y="4584518"/>
            <a:ext cx="572700" cy="572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5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719731"/>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500" dirty="0">
                <a:latin typeface="Times New Roman"/>
                <a:ea typeface="Times New Roman"/>
                <a:cs typeface="Times New Roman"/>
                <a:sym typeface="Times New Roman"/>
              </a:rPr>
              <a:t>Making the Decision </a:t>
            </a:r>
            <a:endParaRPr sz="2500" dirty="0">
              <a:latin typeface="Times New Roman"/>
              <a:ea typeface="Times New Roman"/>
              <a:cs typeface="Times New Roman"/>
              <a:sym typeface="Times New Roman"/>
            </a:endParaRPr>
          </a:p>
          <a:p>
            <a:pPr marL="0" lvl="0" indent="0" algn="l" rtl="0">
              <a:spcBef>
                <a:spcPts val="1200"/>
              </a:spcBef>
              <a:spcAft>
                <a:spcPts val="0"/>
              </a:spcAft>
              <a:buNone/>
            </a:pPr>
            <a:endParaRPr dirty="0"/>
          </a:p>
        </p:txBody>
      </p:sp>
      <p:sp>
        <p:nvSpPr>
          <p:cNvPr id="100" name="Google Shape;100;p19"/>
          <p:cNvSpPr txBox="1">
            <a:spLocks noGrp="1"/>
          </p:cNvSpPr>
          <p:nvPr>
            <p:ph type="body" idx="1"/>
          </p:nvPr>
        </p:nvSpPr>
        <p:spPr>
          <a:xfrm>
            <a:off x="311700" y="1293078"/>
            <a:ext cx="8520600" cy="4019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Times New Roman"/>
              <a:buChar char="●"/>
            </a:pPr>
            <a:r>
              <a:rPr lang="en" b="1" dirty="0">
                <a:solidFill>
                  <a:schemeClr val="dk1"/>
                </a:solidFill>
                <a:latin typeface="Times New Roman"/>
                <a:ea typeface="Times New Roman"/>
                <a:cs typeface="Times New Roman"/>
                <a:sym typeface="Times New Roman"/>
              </a:rPr>
              <a:t>Priorities: Determine and act on important priorities daily.</a:t>
            </a:r>
            <a:endParaRPr b="1" dirty="0">
              <a:solidFill>
                <a:schemeClr val="dk1"/>
              </a:solidFill>
              <a:latin typeface="Times New Roman"/>
              <a:ea typeface="Times New Roman"/>
              <a:cs typeface="Times New Roman"/>
              <a:sym typeface="Times New Roman"/>
            </a:endParaRPr>
          </a:p>
          <a:p>
            <a:pPr marL="914400" lvl="1" indent="-317500" algn="l" rtl="0">
              <a:spcBef>
                <a:spcPts val="0"/>
              </a:spcBef>
              <a:spcAft>
                <a:spcPts val="0"/>
              </a:spcAft>
              <a:buClr>
                <a:schemeClr val="dk1"/>
              </a:buClr>
              <a:buSzPts val="1400"/>
              <a:buFont typeface="Times New Roman"/>
              <a:buChar char="○"/>
            </a:pPr>
            <a:r>
              <a:rPr lang="en" dirty="0">
                <a:solidFill>
                  <a:schemeClr val="dk1"/>
                </a:solidFill>
                <a:latin typeface="Times New Roman"/>
                <a:ea typeface="Times New Roman"/>
                <a:cs typeface="Times New Roman"/>
                <a:sym typeface="Times New Roman"/>
              </a:rPr>
              <a:t>Prioritize</a:t>
            </a:r>
            <a:r>
              <a:rPr lang="en" b="1" dirty="0">
                <a:solidFill>
                  <a:schemeClr val="dk1"/>
                </a:solidFill>
                <a:latin typeface="Times New Roman"/>
                <a:ea typeface="Times New Roman"/>
                <a:cs typeface="Times New Roman"/>
                <a:sym typeface="Times New Roman"/>
              </a:rPr>
              <a:t> </a:t>
            </a:r>
            <a:r>
              <a:rPr lang="en" dirty="0">
                <a:solidFill>
                  <a:schemeClr val="dk1"/>
                </a:solidFill>
                <a:latin typeface="Times New Roman"/>
                <a:ea typeface="Times New Roman"/>
                <a:cs typeface="Times New Roman"/>
                <a:sym typeface="Times New Roman"/>
              </a:rPr>
              <a:t>your life and give focus and energy to those things that give the highest returns.</a:t>
            </a:r>
            <a:endParaRPr dirty="0">
              <a:solidFill>
                <a:schemeClr val="dk1"/>
              </a:solidFill>
              <a:latin typeface="Times New Roman"/>
              <a:ea typeface="Times New Roman"/>
              <a:cs typeface="Times New Roman"/>
              <a:sym typeface="Times New Roman"/>
            </a:endParaRPr>
          </a:p>
          <a:p>
            <a:pPr marL="914400" lvl="1" indent="-317500" algn="l" rtl="0">
              <a:spcBef>
                <a:spcPts val="0"/>
              </a:spcBef>
              <a:spcAft>
                <a:spcPts val="0"/>
              </a:spcAft>
              <a:buClr>
                <a:schemeClr val="dk1"/>
              </a:buClr>
              <a:buSzPts val="1400"/>
              <a:buFont typeface="Times New Roman"/>
              <a:buChar char="○"/>
            </a:pPr>
            <a:r>
              <a:rPr lang="en" dirty="0">
                <a:solidFill>
                  <a:schemeClr val="dk1"/>
                </a:solidFill>
                <a:latin typeface="Times New Roman"/>
                <a:ea typeface="Times New Roman"/>
                <a:cs typeface="Times New Roman"/>
                <a:sym typeface="Times New Roman"/>
              </a:rPr>
              <a:t>Ask yourself three questions:</a:t>
            </a:r>
            <a:endParaRPr dirty="0">
              <a:solidFill>
                <a:schemeClr val="dk1"/>
              </a:solidFill>
              <a:latin typeface="Times New Roman"/>
              <a:ea typeface="Times New Roman"/>
              <a:cs typeface="Times New Roman"/>
              <a:sym typeface="Times New Roman"/>
            </a:endParaRPr>
          </a:p>
          <a:p>
            <a:pPr marL="1371600" lvl="2" indent="-317500" algn="l" rtl="0">
              <a:spcBef>
                <a:spcPts val="0"/>
              </a:spcBef>
              <a:spcAft>
                <a:spcPts val="0"/>
              </a:spcAft>
              <a:buClr>
                <a:schemeClr val="dk1"/>
              </a:buClr>
              <a:buSzPts val="1400"/>
              <a:buFont typeface="Times New Roman"/>
              <a:buChar char="■"/>
            </a:pPr>
            <a:r>
              <a:rPr lang="en" dirty="0">
                <a:solidFill>
                  <a:schemeClr val="dk1"/>
                </a:solidFill>
                <a:latin typeface="Times New Roman"/>
                <a:ea typeface="Times New Roman"/>
                <a:cs typeface="Times New Roman"/>
                <a:sym typeface="Times New Roman"/>
              </a:rPr>
              <a:t>What is required of me?</a:t>
            </a:r>
            <a:endParaRPr dirty="0">
              <a:solidFill>
                <a:schemeClr val="dk1"/>
              </a:solidFill>
              <a:latin typeface="Times New Roman"/>
              <a:ea typeface="Times New Roman"/>
              <a:cs typeface="Times New Roman"/>
              <a:sym typeface="Times New Roman"/>
            </a:endParaRPr>
          </a:p>
          <a:p>
            <a:pPr marL="1371600" lvl="2" indent="-317500" algn="l" rtl="0">
              <a:spcBef>
                <a:spcPts val="0"/>
              </a:spcBef>
              <a:spcAft>
                <a:spcPts val="0"/>
              </a:spcAft>
              <a:buClr>
                <a:schemeClr val="dk1"/>
              </a:buClr>
              <a:buSzPts val="1400"/>
              <a:buFont typeface="Times New Roman"/>
              <a:buChar char="■"/>
            </a:pPr>
            <a:r>
              <a:rPr lang="en" dirty="0">
                <a:solidFill>
                  <a:schemeClr val="dk1"/>
                </a:solidFill>
                <a:latin typeface="Times New Roman"/>
                <a:ea typeface="Times New Roman"/>
                <a:cs typeface="Times New Roman"/>
                <a:sym typeface="Times New Roman"/>
              </a:rPr>
              <a:t>What gives me the greatest return?</a:t>
            </a:r>
            <a:endParaRPr dirty="0">
              <a:solidFill>
                <a:schemeClr val="dk1"/>
              </a:solidFill>
              <a:latin typeface="Times New Roman"/>
              <a:ea typeface="Times New Roman"/>
              <a:cs typeface="Times New Roman"/>
              <a:sym typeface="Times New Roman"/>
            </a:endParaRPr>
          </a:p>
          <a:p>
            <a:pPr marL="1371600" lvl="2" indent="-317500" algn="l" rtl="0">
              <a:spcBef>
                <a:spcPts val="0"/>
              </a:spcBef>
              <a:spcAft>
                <a:spcPts val="0"/>
              </a:spcAft>
              <a:buClr>
                <a:schemeClr val="dk1"/>
              </a:buClr>
              <a:buSzPts val="1400"/>
              <a:buFont typeface="Times New Roman"/>
              <a:buChar char="■"/>
            </a:pPr>
            <a:r>
              <a:rPr lang="en" dirty="0">
                <a:solidFill>
                  <a:schemeClr val="dk1"/>
                </a:solidFill>
                <a:latin typeface="Times New Roman"/>
                <a:ea typeface="Times New Roman"/>
                <a:cs typeface="Times New Roman"/>
                <a:sym typeface="Times New Roman"/>
              </a:rPr>
              <a:t>What gives me the greatest reward?</a:t>
            </a:r>
            <a:endParaRPr dirty="0">
              <a:solidFill>
                <a:schemeClr val="dk1"/>
              </a:solidFill>
              <a:latin typeface="Times New Roman"/>
              <a:ea typeface="Times New Roman"/>
              <a:cs typeface="Times New Roman"/>
              <a:sym typeface="Times New Roman"/>
            </a:endParaRPr>
          </a:p>
          <a:p>
            <a:pPr marL="914400" lvl="1" indent="-317500" algn="l" rtl="0">
              <a:spcBef>
                <a:spcPts val="0"/>
              </a:spcBef>
              <a:spcAft>
                <a:spcPts val="0"/>
              </a:spcAft>
              <a:buClr>
                <a:schemeClr val="dk1"/>
              </a:buClr>
              <a:buSzPts val="1400"/>
              <a:buFont typeface="Times New Roman"/>
              <a:buChar char="○"/>
            </a:pPr>
            <a:r>
              <a:rPr lang="en" dirty="0">
                <a:solidFill>
                  <a:schemeClr val="dk1"/>
                </a:solidFill>
                <a:latin typeface="Times New Roman"/>
                <a:ea typeface="Times New Roman"/>
                <a:cs typeface="Times New Roman"/>
                <a:sym typeface="Times New Roman"/>
              </a:rPr>
              <a:t>Stay in your strength zone:</a:t>
            </a:r>
            <a:endParaRPr dirty="0">
              <a:solidFill>
                <a:schemeClr val="dk1"/>
              </a:solidFill>
              <a:latin typeface="Times New Roman"/>
              <a:ea typeface="Times New Roman"/>
              <a:cs typeface="Times New Roman"/>
              <a:sym typeface="Times New Roman"/>
            </a:endParaRPr>
          </a:p>
          <a:p>
            <a:pPr marL="1371600" lvl="2" indent="-317500" algn="l" rtl="0">
              <a:spcBef>
                <a:spcPts val="0"/>
              </a:spcBef>
              <a:spcAft>
                <a:spcPts val="0"/>
              </a:spcAft>
              <a:buClr>
                <a:schemeClr val="dk1"/>
              </a:buClr>
              <a:buSzPts val="1400"/>
              <a:buFont typeface="Times New Roman"/>
              <a:buChar char="■"/>
            </a:pPr>
            <a:r>
              <a:rPr lang="en" dirty="0">
                <a:solidFill>
                  <a:schemeClr val="dk1"/>
                </a:solidFill>
                <a:latin typeface="Times New Roman"/>
                <a:ea typeface="Times New Roman"/>
                <a:cs typeface="Times New Roman"/>
                <a:sym typeface="Times New Roman"/>
              </a:rPr>
              <a:t>Trial and error:</a:t>
            </a:r>
            <a:endParaRPr dirty="0">
              <a:solidFill>
                <a:schemeClr val="dk1"/>
              </a:solidFill>
              <a:latin typeface="Times New Roman"/>
              <a:ea typeface="Times New Roman"/>
              <a:cs typeface="Times New Roman"/>
              <a:sym typeface="Times New Roman"/>
            </a:endParaRPr>
          </a:p>
          <a:p>
            <a:pPr marL="1371600" lvl="2" indent="-317500" algn="l" rtl="0">
              <a:spcBef>
                <a:spcPts val="0"/>
              </a:spcBef>
              <a:spcAft>
                <a:spcPts val="0"/>
              </a:spcAft>
              <a:buClr>
                <a:schemeClr val="dk1"/>
              </a:buClr>
              <a:buSzPts val="1400"/>
              <a:buFont typeface="Times New Roman"/>
              <a:buChar char="■"/>
            </a:pPr>
            <a:r>
              <a:rPr lang="en" dirty="0">
                <a:solidFill>
                  <a:schemeClr val="dk1"/>
                </a:solidFill>
                <a:latin typeface="Times New Roman"/>
                <a:ea typeface="Times New Roman"/>
                <a:cs typeface="Times New Roman"/>
                <a:sym typeface="Times New Roman"/>
              </a:rPr>
              <a:t>The counsel of others:</a:t>
            </a:r>
            <a:endParaRPr dirty="0">
              <a:solidFill>
                <a:schemeClr val="dk1"/>
              </a:solidFill>
              <a:latin typeface="Times New Roman"/>
              <a:ea typeface="Times New Roman"/>
              <a:cs typeface="Times New Roman"/>
              <a:sym typeface="Times New Roman"/>
            </a:endParaRPr>
          </a:p>
          <a:p>
            <a:pPr marL="1371600" lvl="2" indent="-317500" algn="l" rtl="0">
              <a:spcBef>
                <a:spcPts val="0"/>
              </a:spcBef>
              <a:spcAft>
                <a:spcPts val="0"/>
              </a:spcAft>
              <a:buClr>
                <a:schemeClr val="dk1"/>
              </a:buClr>
              <a:buSzPts val="1400"/>
              <a:buFont typeface="Times New Roman"/>
              <a:buChar char="■"/>
            </a:pPr>
            <a:r>
              <a:rPr lang="en" dirty="0">
                <a:solidFill>
                  <a:schemeClr val="dk1"/>
                </a:solidFill>
                <a:latin typeface="Times New Roman"/>
                <a:ea typeface="Times New Roman"/>
                <a:cs typeface="Times New Roman"/>
                <a:sym typeface="Times New Roman"/>
              </a:rPr>
              <a:t>Personality tests:</a:t>
            </a:r>
            <a:endParaRPr dirty="0">
              <a:solidFill>
                <a:schemeClr val="dk1"/>
              </a:solidFill>
              <a:latin typeface="Times New Roman"/>
              <a:ea typeface="Times New Roman"/>
              <a:cs typeface="Times New Roman"/>
              <a:sym typeface="Times New Roman"/>
            </a:endParaRPr>
          </a:p>
          <a:p>
            <a:pPr marL="1371600" lvl="2" indent="-317500" algn="l" rtl="0">
              <a:spcBef>
                <a:spcPts val="0"/>
              </a:spcBef>
              <a:spcAft>
                <a:spcPts val="0"/>
              </a:spcAft>
              <a:buClr>
                <a:schemeClr val="dk1"/>
              </a:buClr>
              <a:buSzPts val="1400"/>
              <a:buFont typeface="Times New Roman"/>
              <a:buChar char="■"/>
            </a:pPr>
            <a:r>
              <a:rPr lang="en" dirty="0">
                <a:solidFill>
                  <a:schemeClr val="dk1"/>
                </a:solidFill>
                <a:latin typeface="Times New Roman"/>
                <a:ea typeface="Times New Roman"/>
                <a:cs typeface="Times New Roman"/>
                <a:sym typeface="Times New Roman"/>
              </a:rPr>
              <a:t>Personal experience:</a:t>
            </a:r>
            <a:endParaRPr dirty="0">
              <a:solidFill>
                <a:schemeClr val="dk1"/>
              </a:solidFill>
              <a:latin typeface="Times New Roman"/>
              <a:ea typeface="Times New Roman"/>
              <a:cs typeface="Times New Roman"/>
              <a:sym typeface="Times New Roman"/>
            </a:endParaRPr>
          </a:p>
        </p:txBody>
      </p:sp>
      <p:pic>
        <p:nvPicPr>
          <p:cNvPr id="101" name="Google Shape;101;p19" descr="HORZ_Transform_no_subtitle_color"/>
          <p:cNvPicPr preferRelativeResize="0"/>
          <p:nvPr/>
        </p:nvPicPr>
        <p:blipFill rotWithShape="1">
          <a:blip r:embed="rId5">
            <a:alphaModFix/>
          </a:blip>
          <a:srcRect/>
          <a:stretch/>
        </p:blipFill>
        <p:spPr>
          <a:xfrm>
            <a:off x="5595601" y="190254"/>
            <a:ext cx="3407567" cy="572700"/>
          </a:xfrm>
          <a:prstGeom prst="rect">
            <a:avLst/>
          </a:prstGeom>
          <a:noFill/>
          <a:ln>
            <a:noFill/>
          </a:ln>
        </p:spPr>
      </p:pic>
      <p:pic>
        <p:nvPicPr>
          <p:cNvPr id="2" name="Audio Recording Apr 14, 2021 at 1:36:23 PM" descr="Audio Recording Apr 14, 2021 at 1:36:23 PM">
            <a:hlinkClick r:id="" action="ppaction://media"/>
            <a:extLst>
              <a:ext uri="{FF2B5EF4-FFF2-40B4-BE49-F238E27FC236}">
                <a16:creationId xmlns:a16="http://schemas.microsoft.com/office/drawing/2014/main" id="{BA0A39FC-3C73-4A44-98DF-3A96C0E4C6F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350" y="4570800"/>
            <a:ext cx="572700" cy="572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9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11700" y="758859"/>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Times New Roman"/>
                <a:ea typeface="Times New Roman"/>
                <a:cs typeface="Times New Roman"/>
                <a:sym typeface="Times New Roman"/>
              </a:rPr>
              <a:t>Making the Decision </a:t>
            </a:r>
            <a:endParaRPr dirty="0">
              <a:latin typeface="Times New Roman"/>
              <a:ea typeface="Times New Roman"/>
              <a:cs typeface="Times New Roman"/>
              <a:sym typeface="Times New Roman"/>
            </a:endParaRPr>
          </a:p>
        </p:txBody>
      </p:sp>
      <p:sp>
        <p:nvSpPr>
          <p:cNvPr id="107" name="Google Shape;107;p20"/>
          <p:cNvSpPr txBox="1">
            <a:spLocks noGrp="1"/>
          </p:cNvSpPr>
          <p:nvPr>
            <p:ph type="body" idx="1"/>
          </p:nvPr>
        </p:nvSpPr>
        <p:spPr>
          <a:xfrm>
            <a:off x="311700" y="1331559"/>
            <a:ext cx="8520600" cy="3692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b="1" dirty="0">
                <a:solidFill>
                  <a:srgbClr val="000000"/>
                </a:solidFill>
                <a:latin typeface="Times New Roman"/>
                <a:ea typeface="Times New Roman"/>
                <a:cs typeface="Times New Roman"/>
                <a:sym typeface="Times New Roman"/>
              </a:rPr>
              <a:t>Health: Know and follow healthy guidelines daily.</a:t>
            </a:r>
            <a:endParaRPr b="1"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Have a purpose worth living for.</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Having a sense of purpose </a:t>
            </a:r>
            <a:r>
              <a:rPr lang="en-US" dirty="0">
                <a:solidFill>
                  <a:srgbClr val="000000"/>
                </a:solidFill>
                <a:latin typeface="Times New Roman"/>
                <a:ea typeface="Times New Roman"/>
                <a:cs typeface="Times New Roman"/>
                <a:sym typeface="Times New Roman"/>
              </a:rPr>
              <a:t> </a:t>
            </a:r>
          </a:p>
          <a:p>
            <a:pPr marL="914400" lvl="1" indent="-317500" algn="l" rtl="0">
              <a:spcBef>
                <a:spcPts val="0"/>
              </a:spcBef>
              <a:spcAft>
                <a:spcPts val="0"/>
              </a:spcAft>
              <a:buClr>
                <a:srgbClr val="000000"/>
              </a:buClr>
              <a:buSzPts val="1400"/>
              <a:buFont typeface="Times New Roman"/>
              <a:buChar char="○"/>
            </a:pPr>
            <a:r>
              <a:rPr lang="en-US" dirty="0">
                <a:solidFill>
                  <a:srgbClr val="000000"/>
                </a:solidFill>
                <a:latin typeface="Times New Roman"/>
                <a:ea typeface="Times New Roman"/>
                <a:cs typeface="Times New Roman"/>
                <a:sym typeface="Times New Roman"/>
              </a:rPr>
              <a:t>Do work you enjoy.</a:t>
            </a: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Do work that adds value to yourself and others. </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Find your pace.</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Maintain a healthy pace of life that is right for you. </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Accept your personal worth.</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Laugh</a:t>
            </a:r>
            <a:endParaRPr dirty="0">
              <a:solidFill>
                <a:srgbClr val="000000"/>
              </a:solidFill>
              <a:latin typeface="Times New Roman"/>
              <a:ea typeface="Times New Roman"/>
              <a:cs typeface="Times New Roman"/>
              <a:sym typeface="Times New Roman"/>
            </a:endParaRPr>
          </a:p>
        </p:txBody>
      </p:sp>
      <p:pic>
        <p:nvPicPr>
          <p:cNvPr id="108" name="Google Shape;108;p20" descr="HORZ_Transform_no_subtitle_color"/>
          <p:cNvPicPr preferRelativeResize="0"/>
          <p:nvPr/>
        </p:nvPicPr>
        <p:blipFill rotWithShape="1">
          <a:blip r:embed="rId5">
            <a:alphaModFix/>
          </a:blip>
          <a:srcRect/>
          <a:stretch/>
        </p:blipFill>
        <p:spPr>
          <a:xfrm>
            <a:off x="5572800" y="186159"/>
            <a:ext cx="3407567" cy="572700"/>
          </a:xfrm>
          <a:prstGeom prst="rect">
            <a:avLst/>
          </a:prstGeom>
          <a:noFill/>
          <a:ln>
            <a:noFill/>
          </a:ln>
        </p:spPr>
      </p:pic>
      <p:pic>
        <p:nvPicPr>
          <p:cNvPr id="2" name="Audio Recording Apr 14, 2021 at 1:47:40 PM" descr="Audio Recording Apr 14, 2021 at 1:47:40 PM">
            <a:hlinkClick r:id="" action="ppaction://media"/>
            <a:extLst>
              <a:ext uri="{FF2B5EF4-FFF2-40B4-BE49-F238E27FC236}">
                <a16:creationId xmlns:a16="http://schemas.microsoft.com/office/drawing/2014/main" id="{DBA1B897-2204-6740-9318-E0EE5267F7F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350" y="4570800"/>
            <a:ext cx="572700" cy="572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5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311700" y="750598"/>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Times New Roman"/>
                <a:ea typeface="Times New Roman"/>
                <a:cs typeface="Times New Roman"/>
                <a:sym typeface="Times New Roman"/>
              </a:rPr>
              <a:t>Making the Decision</a:t>
            </a:r>
            <a:endParaRPr dirty="0">
              <a:latin typeface="Times New Roman"/>
              <a:ea typeface="Times New Roman"/>
              <a:cs typeface="Times New Roman"/>
              <a:sym typeface="Times New Roman"/>
            </a:endParaRPr>
          </a:p>
        </p:txBody>
      </p:sp>
      <p:sp>
        <p:nvSpPr>
          <p:cNvPr id="114" name="Google Shape;114;p21"/>
          <p:cNvSpPr txBox="1">
            <a:spLocks noGrp="1"/>
          </p:cNvSpPr>
          <p:nvPr>
            <p:ph type="body" idx="1"/>
          </p:nvPr>
        </p:nvSpPr>
        <p:spPr>
          <a:xfrm>
            <a:off x="311700" y="1323298"/>
            <a:ext cx="8520600" cy="4047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b="1" dirty="0">
                <a:solidFill>
                  <a:srgbClr val="000000"/>
                </a:solidFill>
                <a:latin typeface="Times New Roman"/>
                <a:ea typeface="Times New Roman"/>
                <a:cs typeface="Times New Roman"/>
                <a:sym typeface="Times New Roman"/>
              </a:rPr>
              <a:t>Family: Communicate with and care for my family daily. </a:t>
            </a:r>
            <a:endParaRPr b="1"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Determine your priorities.</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Never neglect or abandon family for fame, status, or financial gain. </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Decide on your philosophy.</a:t>
            </a:r>
            <a:endParaRPr dirty="0">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Develop your problem-solving strategy. </a:t>
            </a:r>
            <a:endParaRPr dirty="0">
              <a:solidFill>
                <a:srgbClr val="000000"/>
              </a:solidFill>
              <a:latin typeface="Times New Roman"/>
              <a:ea typeface="Times New Roman"/>
              <a:cs typeface="Times New Roman"/>
              <a:sym typeface="Times New Roman"/>
            </a:endParaRPr>
          </a:p>
          <a:p>
            <a:pPr marL="1371600" lvl="2" indent="-317500" algn="l" rtl="0">
              <a:spcBef>
                <a:spcPts val="0"/>
              </a:spcBef>
              <a:spcAft>
                <a:spcPts val="0"/>
              </a:spcAft>
              <a:buClr>
                <a:srgbClr val="000000"/>
              </a:buClr>
              <a:buSzPts val="1400"/>
              <a:buFont typeface="Times New Roman"/>
              <a:buChar char="■"/>
            </a:pPr>
            <a:r>
              <a:rPr lang="en" dirty="0">
                <a:solidFill>
                  <a:srgbClr val="000000"/>
                </a:solidFill>
                <a:latin typeface="Times New Roman"/>
                <a:ea typeface="Times New Roman"/>
                <a:cs typeface="Times New Roman"/>
                <a:sym typeface="Times New Roman"/>
              </a:rPr>
              <a:t>Promotes better understanding, positive change, and growing relationships. </a:t>
            </a:r>
            <a:endParaRPr dirty="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dirty="0">
              <a:solidFill>
                <a:srgbClr val="000000"/>
              </a:solidFill>
              <a:latin typeface="Times New Roman"/>
              <a:ea typeface="Times New Roman"/>
              <a:cs typeface="Times New Roman"/>
              <a:sym typeface="Times New Roman"/>
            </a:endParaRPr>
          </a:p>
        </p:txBody>
      </p:sp>
      <p:pic>
        <p:nvPicPr>
          <p:cNvPr id="115" name="Google Shape;115;p21" descr="HORZ_Transform_no_subtitle_color"/>
          <p:cNvPicPr preferRelativeResize="0"/>
          <p:nvPr/>
        </p:nvPicPr>
        <p:blipFill rotWithShape="1">
          <a:blip r:embed="rId5">
            <a:alphaModFix/>
          </a:blip>
          <a:srcRect/>
          <a:stretch/>
        </p:blipFill>
        <p:spPr>
          <a:xfrm>
            <a:off x="5565782" y="190225"/>
            <a:ext cx="3407567" cy="572700"/>
          </a:xfrm>
          <a:prstGeom prst="rect">
            <a:avLst/>
          </a:prstGeom>
          <a:noFill/>
          <a:ln>
            <a:noFill/>
          </a:ln>
        </p:spPr>
      </p:pic>
      <p:pic>
        <p:nvPicPr>
          <p:cNvPr id="2" name="Audio Recording Apr 14, 2021 at 1:56:23 PM" descr="Audio Recording Apr 14, 2021 at 1:56:23 PM">
            <a:hlinkClick r:id="" action="ppaction://media"/>
            <a:extLst>
              <a:ext uri="{FF2B5EF4-FFF2-40B4-BE49-F238E27FC236}">
                <a16:creationId xmlns:a16="http://schemas.microsoft.com/office/drawing/2014/main" id="{8F15F686-5E19-BA49-8412-74CFED946CA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350" y="4570800"/>
            <a:ext cx="572700" cy="572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619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3808</TotalTime>
  <Words>1687</Words>
  <Application>Microsoft Macintosh PowerPoint</Application>
  <PresentationFormat>On-screen Show (16:9)</PresentationFormat>
  <Paragraphs>255</Paragraphs>
  <Slides>31</Slides>
  <Notes>31</Notes>
  <HiddenSlides>0</HiddenSlides>
  <MMClips>31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Times New Roman</vt:lpstr>
      <vt:lpstr>Arial</vt:lpstr>
      <vt:lpstr>Simple Light</vt:lpstr>
      <vt:lpstr>MAKE TODAY COUNT:</vt:lpstr>
      <vt:lpstr>Objective </vt:lpstr>
      <vt:lpstr>PowerPoint Presentation</vt:lpstr>
      <vt:lpstr>"Make EVERY DAY Your MASTERPIECE!"  </vt:lpstr>
      <vt:lpstr>The “Daily Dozen”: Making the Decision </vt:lpstr>
      <vt:lpstr>Making the Decision </vt:lpstr>
      <vt:lpstr>Making the Decision  </vt:lpstr>
      <vt:lpstr>Making the Decision </vt:lpstr>
      <vt:lpstr>Making the Decision</vt:lpstr>
      <vt:lpstr>Making the Decision</vt:lpstr>
      <vt:lpstr>Making the Decision </vt:lpstr>
      <vt:lpstr>Making the Decision </vt:lpstr>
      <vt:lpstr>Making the Decision  </vt:lpstr>
      <vt:lpstr>Making the Decision  </vt:lpstr>
      <vt:lpstr>Making the Decision  </vt:lpstr>
      <vt:lpstr>Making the Decision  </vt:lpstr>
      <vt:lpstr>Making the Decision  </vt:lpstr>
      <vt:lpstr>The “Daily Dozen”: Managing the Discipline</vt:lpstr>
      <vt:lpstr>Managing the Discipline of Attitude  </vt:lpstr>
      <vt:lpstr>Managing the Discipline of Priorities</vt:lpstr>
      <vt:lpstr>Managing the Discipline of Health</vt:lpstr>
      <vt:lpstr>Managing the Discipline of Family</vt:lpstr>
      <vt:lpstr>Managing the Discipline of Thinking </vt:lpstr>
      <vt:lpstr>Managing the Discipline of Commitment</vt:lpstr>
      <vt:lpstr>Managing the Discipline of Finances</vt:lpstr>
      <vt:lpstr>Managing the Discipline of Faith</vt:lpstr>
      <vt:lpstr>Managing the Discipline of Relationships </vt:lpstr>
      <vt:lpstr>Managing the Discipline of Generosity</vt:lpstr>
      <vt:lpstr>Managing the Discipline of Values</vt:lpstr>
      <vt:lpstr>Managing the Discipline of Growth</vt:lpstr>
      <vt:lpstr>Make Today a Masterpiece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TODAY COUNT:</dc:title>
  <cp:lastModifiedBy>Brown-Cordero, Lizzie</cp:lastModifiedBy>
  <cp:revision>26</cp:revision>
  <dcterms:modified xsi:type="dcterms:W3CDTF">2021-05-07T00:21:41Z</dcterms:modified>
</cp:coreProperties>
</file>