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Economica" panose="02000506040000020004" pitchFamily="2" charset="77"/>
      <p:regular r:id="rId36"/>
      <p:bold r:id="rId37"/>
      <p:italic r:id="rId38"/>
      <p:boldItalic r:id="rId39"/>
    </p:embeddedFont>
    <p:embeddedFont>
      <p:font typeface="Lato" panose="020F0502020204030203" pitchFamily="34" charset="77"/>
      <p:regular r:id="rId40"/>
      <p:bold r:id="rId41"/>
      <p:italic r:id="rId42"/>
      <p:boldItalic r:id="rId43"/>
    </p:embeddedFont>
    <p:embeddedFont>
      <p:font typeface="Open Sans" panose="020B0606030504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138" d="100"/>
          <a:sy n="138" d="100"/>
        </p:scale>
        <p:origin x="88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c71b844f71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c71b844f7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engaging in a conversation, it is important to keep these three things in mind: pause, prompt and paraphrase. </a:t>
            </a:r>
            <a:r>
              <a:rPr lang="en" sz="1200">
                <a:solidFill>
                  <a:schemeClr val="dk1"/>
                </a:solidFill>
                <a:latin typeface="Times New Roman"/>
                <a:ea typeface="Times New Roman"/>
                <a:cs typeface="Times New Roman"/>
                <a:sym typeface="Times New Roman"/>
              </a:rPr>
              <a:t>The three P’s will help when you are getting to know someone new, making sure you understood everything happening within conversation, and making sure you understood another’s objectives within a conversation </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c71b844f7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c71b844f7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Pausing in a conversation is helpful as it can </a:t>
            </a:r>
            <a:r>
              <a:rPr lang="en" sz="1200">
                <a:solidFill>
                  <a:schemeClr val="dk1"/>
                </a:solidFill>
                <a:latin typeface="Times New Roman"/>
                <a:ea typeface="Times New Roman"/>
                <a:cs typeface="Times New Roman"/>
                <a:sym typeface="Times New Roman"/>
              </a:rPr>
              <a:t>help you slow down and make room for thinking in a conversation. Gives everyone a chance to consider what has been said. Minimizes chance of you jumping in too soon. Helps you stay track in conversation and not divert focus from other person. With that being said, let’s talk about how you can pause in a conversation. You can pause by taking a deep breath before speaking, making intentional eye contact, or physically taking a step back in a conversation.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cd5ea85702042c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cd5ea85702042c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next part of the 3 P’s is called prompting. This tactic is </a:t>
            </a:r>
            <a:r>
              <a:rPr lang="en" sz="1200">
                <a:solidFill>
                  <a:schemeClr val="dk1"/>
                </a:solidFill>
                <a:latin typeface="Lato"/>
                <a:ea typeface="Lato"/>
                <a:cs typeface="Lato"/>
                <a:sym typeface="Lato"/>
              </a:rPr>
              <a:t>an invitation for the other person to say more, helps put everyone in the conversation on the same page and helps prompt and label  another’s emotion first. A last important component is called the Rule of 3 which essentially means to prompt three times in a conversation to get to the heart of what matters. The idea is that someone will not get to the heart of what matters to them after the first question/prompt. There are several types of prompts you can use in a conversation: </a:t>
            </a:r>
            <a:r>
              <a:rPr lang="en" sz="1200">
                <a:solidFill>
                  <a:schemeClr val="dk1"/>
                </a:solidFill>
              </a:rPr>
              <a:t>Non-verbal encouragers, one-word encouragers, short, empathetic statements and requests to continue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59a1ed0627ea3af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559a1ed0627ea3af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Times New Roman"/>
                <a:ea typeface="Times New Roman"/>
                <a:cs typeface="Times New Roman"/>
                <a:sym typeface="Times New Roman"/>
              </a:rPr>
              <a:t>The last component of the 3P’s entails paraphrasing. It involves </a:t>
            </a:r>
            <a:r>
              <a:rPr lang="en" sz="1200">
                <a:solidFill>
                  <a:schemeClr val="dk1"/>
                </a:solidFill>
                <a:latin typeface="Times New Roman"/>
                <a:ea typeface="Times New Roman"/>
                <a:cs typeface="Times New Roman"/>
                <a:sym typeface="Times New Roman"/>
              </a:rPr>
              <a:t>reflecting back on the most important points, helping others know that you understood and heard everything that was said. It also helps the other person identify things they may have missed and can be helpful when conversation is getting too repetitive. Lastly, it can help you launch the conversation forward into future topics. </a:t>
            </a:r>
            <a:endParaRPr sz="1200">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59a1ed0627ea3af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59a1ed0627ea3af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next slide is important and it talks about noticing your tendencies in a conversation. Tendences are </a:t>
            </a:r>
            <a:r>
              <a:rPr lang="en">
                <a:solidFill>
                  <a:schemeClr val="dk1"/>
                </a:solidFill>
              </a:rPr>
              <a:t>patterns that occur when one is not present within a conversation. It is important to note that attention can be diverted based on someone’s choice of words, tone of voice, and body language. Must understand that connecting with others is two-fold. There are different tendencies one can have in a conversation. They are hijacking a conversation, problem solving without knowing the full story, dropping a conversation when unsure of what to say, and kidnapping a conversation and making it about you.</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59a1ed0627ea3af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59a1ed0627ea3af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Another important thing to notice in a conversation, is someone else. People can come in three forms in what they bring to a conversation. </a:t>
            </a:r>
            <a:r>
              <a:rPr lang="en">
                <a:solidFill>
                  <a:schemeClr val="dk1"/>
                </a:solidFill>
              </a:rPr>
              <a:t>What we see the other person is doing/ visible appearance, what we hear from the person (I.e. their tone of voice, word choice), and what we sense within a conversation (if our 6th sense indicates a problem either in the conversation or with the people within the conversation.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59a1ed0627ea3af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59a1ed0627ea3af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partaking in any conversation, it is important to listen for what matters. We can do this utilizing these general tips. </a:t>
            </a:r>
            <a:r>
              <a:rPr lang="en">
                <a:solidFill>
                  <a:schemeClr val="dk1"/>
                </a:solidFill>
              </a:rPr>
              <a:t>Acknowledge emotions instead of contradicting them, acknowledge someone’s behavior, but understand it’s not personal, and get to the backstory. Getting to the backstory entails helping someone understand the purpose of the conversation and why it’s important to them</a:t>
            </a:r>
            <a:r>
              <a:rPr lang="en" sz="1300">
                <a:solidFill>
                  <a:schemeClr val="dk1"/>
                </a:solidFill>
                <a:latin typeface="Lato"/>
                <a:ea typeface="Lato"/>
                <a:cs typeface="Lato"/>
                <a:sym typeface="Lato"/>
              </a:rPr>
              <a:t>.  </a:t>
            </a:r>
            <a:r>
              <a:rPr lang="en"/>
              <a:t>What is a backstory you may ask? A backstory IS The heart of what matters in a conversation for those involved. It can help explain why we react or behave a certain way when another person is talking to us, it helps explain our tendencies (hijacking, dropping, kidnapping, etc) in a conversation. Lastly, getting to the backstory can lead to genuine and positive connection with those involved.</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c951a5836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c951a583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Besides listening for what matters, we can listen for direction and listen for levels of what matters. Listening for direction entails noticing what someone is focusing on in a conversation. When they focus on the past, it entails that </a:t>
            </a:r>
            <a:r>
              <a:rPr lang="en">
                <a:solidFill>
                  <a:schemeClr val="dk1"/>
                </a:solidFill>
              </a:rPr>
              <a:t>they may be implement excuses for behaviors or barriers within the conversation. When focusing on the present, it can include having realistic and timely conversations. When focusing on the future, it can consist of new possibilities and a shift towards positive energy. When listening for the levels of what matters, it can help bring about and understand different perspectives in a conversation. For example, when listening to motivation it includes a person’s identity, their values, beliefs, how the other interprets the world. Strategy listening includes when someone discusses the types of choices and behaviors people make as a result of their motivations. Lastly, listening for specifics includes getting into detail about a certain project, opportunity for everyone in the conversation to gain clarity.</a:t>
            </a:r>
            <a:endParaRPr>
              <a:solidFill>
                <a:schemeClr val="dk1"/>
              </a:solidFill>
            </a:endParaRPr>
          </a:p>
          <a:p>
            <a:pPr marL="0" lvl="0" indent="0" algn="l" rtl="0">
              <a:spcBef>
                <a:spcPts val="0"/>
              </a:spcBef>
              <a:spcAft>
                <a:spcPts val="0"/>
              </a:spcAft>
              <a:buNone/>
            </a:pPr>
            <a:endParaRPr>
              <a:solidFill>
                <a:schemeClr val="dk1"/>
              </a:solidFill>
              <a:latin typeface="Lato"/>
              <a:ea typeface="Lato"/>
              <a:cs typeface="Lato"/>
              <a:sym typeface="Lato"/>
            </a:endParaRPr>
          </a:p>
          <a:p>
            <a:pPr marL="0" lvl="0" indent="0" algn="l" rtl="0">
              <a:spcBef>
                <a:spcPts val="0"/>
              </a:spcBef>
              <a:spcAft>
                <a:spcPts val="0"/>
              </a:spcAft>
              <a:buNone/>
            </a:pPr>
            <a:endParaRPr>
              <a:solidFill>
                <a:schemeClr val="dk1"/>
              </a:solidFill>
              <a:latin typeface="Lato"/>
              <a:ea typeface="Lato"/>
              <a:cs typeface="Lato"/>
              <a:sym typeface="Lato"/>
            </a:endParaRPr>
          </a:p>
          <a:p>
            <a:pPr marL="0" lvl="0" indent="0" algn="l" rtl="0">
              <a:spcBef>
                <a:spcPts val="0"/>
              </a:spcBef>
              <a:spcAft>
                <a:spcPts val="0"/>
              </a:spcAft>
              <a:buNone/>
            </a:pPr>
            <a:endParaRPr>
              <a:solidFill>
                <a:schemeClr val="dk1"/>
              </a:solidFill>
              <a:latin typeface="Lato"/>
              <a:ea typeface="Lato"/>
              <a:cs typeface="Lato"/>
              <a:sym typeface="Lato"/>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c951a5836c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c951a5836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ask questions because </a:t>
            </a:r>
            <a:r>
              <a:rPr lang="en">
                <a:solidFill>
                  <a:schemeClr val="dk1"/>
                </a:solidFill>
              </a:rPr>
              <a:t>we care about what the other is saying, we are interested in someone’s answer and  motivation behind it, we think we already know the answer, we want to know more about a particular subject. With that being said, there are three types of questions: Transactional questions an example could be “Do you like the outfit I am wearing today?”, an example of a learning question would be “What were you planning to buy at the supermarket?”, and a question to think twice about would be “Your brother is a medical student and is successful, what are you doing with your life?”</a:t>
            </a:r>
            <a:endParaRPr>
              <a:solidFill>
                <a:schemeClr val="dk1"/>
              </a:solidFill>
            </a:endParaRPr>
          </a:p>
          <a:p>
            <a:pPr marL="0" lvl="0" indent="0" algn="l" rtl="0">
              <a:spcBef>
                <a:spcPts val="0"/>
              </a:spcBef>
              <a:spcAft>
                <a:spcPts val="0"/>
              </a:spcAft>
              <a:buNone/>
            </a:pPr>
            <a:endParaRPr sz="1300">
              <a:solidFill>
                <a:schemeClr val="dk1"/>
              </a:solidFill>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c951a5836c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c951a5836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slide discusses the difference between transactional questions and learning questions.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ae5d3fe12b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ae5d3fe12b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c951a5836c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c951a5836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last type of questions are questions to think twice about. First we have </a:t>
            </a:r>
            <a:r>
              <a:rPr lang="en">
                <a:solidFill>
                  <a:schemeClr val="dk1"/>
                </a:solidFill>
              </a:rPr>
              <a:t>criticism disguised in a question. This is w</a:t>
            </a:r>
            <a:r>
              <a:rPr lang="en">
                <a:solidFill>
                  <a:schemeClr val="dk1"/>
                </a:solidFill>
                <a:latin typeface="Lato"/>
                <a:ea typeface="Lato"/>
                <a:cs typeface="Lato"/>
                <a:sym typeface="Lato"/>
              </a:rPr>
              <a:t>hen the purpose of your question is to deliver judgement and criticism . This can also be known as emotional manipulation as your intention is to be negative and put the other person down. The next are </a:t>
            </a:r>
            <a:r>
              <a:rPr lang="en">
                <a:solidFill>
                  <a:schemeClr val="dk1"/>
                </a:solidFill>
              </a:rPr>
              <a:t>solving questions which are o</a:t>
            </a:r>
            <a:r>
              <a:rPr lang="en">
                <a:solidFill>
                  <a:schemeClr val="dk1"/>
                </a:solidFill>
                <a:latin typeface="Lato"/>
                <a:ea typeface="Lato"/>
                <a:cs typeface="Lato"/>
                <a:sym typeface="Lato"/>
              </a:rPr>
              <a:t>pinions delivered in the form of questions. You ask these when think you know the answer already. The next are w</a:t>
            </a:r>
            <a:r>
              <a:rPr lang="en">
                <a:solidFill>
                  <a:schemeClr val="dk1"/>
                </a:solidFill>
              </a:rPr>
              <a:t>hy questions. These are a</a:t>
            </a:r>
            <a:r>
              <a:rPr lang="en">
                <a:solidFill>
                  <a:schemeClr val="dk1"/>
                </a:solidFill>
                <a:latin typeface="Lato"/>
                <a:ea typeface="Lato"/>
                <a:cs typeface="Lato"/>
                <a:sym typeface="Lato"/>
              </a:rPr>
              <a:t>sked to better understand situations. Using this type of question to ask about behavior can induce a negative and defensive response. Lastly, we have how questions and they are asked when you are trying to understand someone’s reasoning behind their behavior. It assumes the other person had an appropriate or conscious reasoning behind their behavior.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c951a5836c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c951a5836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are some general tips for posing questions. First, pose when it’s time. </a:t>
            </a:r>
            <a:r>
              <a:rPr lang="en">
                <a:solidFill>
                  <a:schemeClr val="dk1"/>
                </a:solidFill>
                <a:latin typeface="Lato"/>
                <a:ea typeface="Lato"/>
                <a:cs typeface="Lato"/>
                <a:sym typeface="Lato"/>
              </a:rPr>
              <a:t>After you have used the 3 P’s (pause, paraphrase, prompt) or when you find opportunity to encourage a positive future focus and generate “fresh thinking”.  Next, it is important to frame the question when the answer may be too difficult for the other person. This can be done by giving the person a heads up when asking difficult questions or changing gears in a conversation. Also, by using non-threatening phrases to engage the other in answering such as “I am wondering…”; “Before we move on…”; “I have been meaning to ask you”. The last tip is to choose your words carefully.  This entails getting the full story before asking a question instinctively. It May be helpful to have the other paraphrase multiple times to make sure you have encaptured everything important.</a:t>
            </a:r>
            <a:endParaRPr>
              <a:solidFill>
                <a:schemeClr val="dk1"/>
              </a:solidFill>
              <a:latin typeface="Lato"/>
              <a:ea typeface="Lato"/>
              <a:cs typeface="Lato"/>
              <a:sym typeface="La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c951a5836c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c951a5836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Discovery questions are questions that help in future-focused thinking and bringing a new positive light within a conversation. It can also help inspire new solutions and help expand ideas when stuck on the same topic. On the other hand, launch questions can help get you back on course with a conversation and help break loose from a stuck point. Some examples of launch questions are “</a:t>
            </a:r>
            <a:r>
              <a:rPr lang="en">
                <a:solidFill>
                  <a:schemeClr val="dk1"/>
                </a:solidFill>
              </a:rPr>
              <a:t>where would you like to go from here and What would you like to have happen?”. Lastly, momentum questions help instill confidence within a situation and can be used to increase another’s self-efficacy if an event is too worrisome for them. For example, “when this project worked well in the past, what did you do to make it happen?”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c951a5836c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c951a5836c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we will talk about how to offer something meaningful into your conversations. This </a:t>
            </a:r>
            <a:r>
              <a:rPr lang="en">
                <a:solidFill>
                  <a:schemeClr val="dk1"/>
                </a:solidFill>
              </a:rPr>
              <a:t>consists of offering several ideas in which the other person is free to accept or reject without judgement. It is important to paraphrase/ prompt at least twice here to help better understand what the person wants/ what matters to them. Remember that giving advice and sharing your expertise is NOT an offer!  Must offer to share your experience or advice first and ask if the other would find it beneficial. Some questions to ask yourself before inserting advice: will it help the other make a decision?</a:t>
            </a:r>
            <a:r>
              <a:rPr lang="en" sz="1400">
                <a:solidFill>
                  <a:schemeClr val="dk1"/>
                </a:solidFill>
                <a:latin typeface="Lato"/>
                <a:ea typeface="Lato"/>
                <a:cs typeface="Lato"/>
                <a:sym typeface="Lato"/>
              </a:rPr>
              <a:t> </a:t>
            </a:r>
            <a:r>
              <a:rPr lang="en">
                <a:solidFill>
                  <a:schemeClr val="dk1"/>
                </a:solidFill>
              </a:rPr>
              <a:t>Or Could it help shift the conversation into a positive perspective? Some other questions to ask yourself are will your advice be helpful? Or do you just want to  make an impression? You can also ask yourself if it will it help the other feel better about a decision they made?</a:t>
            </a:r>
            <a:endParaRPr>
              <a:solidFill>
                <a:schemeClr val="dk1"/>
              </a:solidFill>
            </a:endParaRPr>
          </a:p>
          <a:p>
            <a:pPr marL="0" lvl="0" indent="0" algn="l" rtl="0">
              <a:spcBef>
                <a:spcPts val="0"/>
              </a:spcBef>
              <a:spcAft>
                <a:spcPts val="0"/>
              </a:spcAft>
              <a:buNone/>
            </a:pPr>
            <a:endParaRPr sz="1300">
              <a:solidFill>
                <a:schemeClr val="dk1"/>
              </a:solidFill>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c796c067b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c796c067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d60b344b3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d60b344b3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c796c067b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c796c067b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beginning a conversation, here are some helpful tips you can use! </a:t>
            </a:r>
            <a:r>
              <a:rPr lang="en">
                <a:solidFill>
                  <a:schemeClr val="dk1"/>
                </a:solidFill>
              </a:rPr>
              <a:t>Make it comfortable for all those involved. Be present in the conversation, Build rapport! This can be done through a simple handshake, a warm smile, or greeting everyone in the conversation. Some other tips are to have authentic interest in the conversation and set expectations in the beginning of how the conversation is to go.</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c796c067b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c796c067b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these next three slides, we are going to talk about challenging styles or personalities in conversations. We will talk about “The Silent One”, “Complainers Victims and Drama Queens” and “The Sniper”. So first, the Silent one. This individual is quit and takes time to process information. Some tips are </a:t>
            </a:r>
            <a:r>
              <a:rPr lang="en">
                <a:solidFill>
                  <a:schemeClr val="dk1"/>
                </a:solidFill>
              </a:rPr>
              <a:t>to engage them early, create space in the conversation by pausing and affirming you are listening with a smile, or use open-ended questions. Some examples of questions you can use with this type of personality to better engage them are what are some ideas you have had? Or you can say something like “I want to make sure you have a chance to contribute, what are your thoughts on this?”</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c796c067b3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c796c067b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next challenging personality is called “Complainers, Victims and Drama Queens”. These are </a:t>
            </a:r>
            <a:r>
              <a:rPr lang="en">
                <a:solidFill>
                  <a:schemeClr val="dk1"/>
                </a:solidFill>
              </a:rPr>
              <a:t>people who constantly find the bad in every situation, they see potential worst-case scenarios. Some tips are to look beyond the negative, validate their concerns, and redirect towards the future. Some examples of statements or questions you can use are, “I see that you are really worried about the way this project is going” or you can say something like “I am interested in seeing your perspective on how this project is a very bad idea.”</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c796c067b3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c796c067b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Lastly, we will talk about The Sniper. </a:t>
            </a:r>
            <a:r>
              <a:rPr lang="en">
                <a:solidFill>
                  <a:schemeClr val="dk1"/>
                </a:solidFill>
              </a:rPr>
              <a:t>This person is always the first to shut down ideas. They tend to be reactive and automatic. Some tips for this challenging style are to pause, prompt, paraphrase, dive more into their concerns, and use discovery questions. Some examples of questions you can utilize are “Wow, I never looked at this from your perspective! Could you tell me more about your concerns about this? Or you can say something like “So we discussed why this idea wouldn’t work, what would you like to see happen next?”</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bcad906d26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bcad906d26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c796c067b3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c796c067b3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felt that this slide was very applicable to the format most of us are familiar with. These are some helpful tips to communicate more effectively on the phone or via your next ZOOm call. You could </a:t>
            </a:r>
            <a:r>
              <a:rPr lang="en">
                <a:solidFill>
                  <a:schemeClr val="dk1"/>
                </a:solidFill>
              </a:rPr>
              <a:t>reconsider multitasking during phone conversations, reconsider using the mute button during your next meeting, demonstrate to them that you have listened, and say what they can’t see. An example of this can be a simple “Congratulations, we are all giving you a high five for your amazing contributions!”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c796c067b3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c796c067b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communicating in a virtual setting, you may also have to communicate in a group setting. Here are some general guidelines. First, </a:t>
            </a:r>
            <a:r>
              <a:rPr lang="en">
                <a:solidFill>
                  <a:schemeClr val="dk1"/>
                </a:solidFill>
              </a:rPr>
              <a:t>when noone is talking, acknowledge the silence and invite comments, another helpful tip is when someone is confrontational or interruptive, encourage the rest of the group to share their input. Now we have some tips that can be helpful before and during the meeting which I have outlined here in bullet point form. Before the meeting, it is important to bring the right group of people together. It is also helpful to head in the same direction, and begin and end on time. During the meeting, it is important to build rapport, create a direction, ensure that everyone’s contributions are heard, and confirm the next steps after the meeting.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c796c067b3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c796c067b3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slide talks about general outcomes for yourself in a conversation, and for the other person. For yourself, it is important to </a:t>
            </a:r>
            <a:r>
              <a:rPr lang="en">
                <a:solidFill>
                  <a:schemeClr val="dk1"/>
                </a:solidFill>
              </a:rPr>
              <a:t>plan ahead and begin well by greeting everyone and establishing direction, it is also good to invite others’ perspective, listen, and encourage a two-way exchange of conversation. For this, instead of saying “What do you want in an intern”, you can say something like “How do you know when an intern has contributed to the organization? For the other person, the goal is for the others to feel positive about the conversation, to ensure them that their opinions matter, unpack their backstory to get to what matters to them, and seek a deeper understanding to their opinions.</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c951a5836c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c951a583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closing thoughts and general things to keep in mind in conversations. Pause, prompt paraphrase, have authentic interest in what the other is trying to convey, it is also super important to be flexible in a conversation. Another component is that holding an intention can go a long way. As a reminder, you can set intentions to be open to what the other has to say, to invite the other to express their opinion, and to learn from the other person. Lastly, and most importantly get to the backstory!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bcad906d2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bcad906d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be07800a4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be07800a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e07800a4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e07800a4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bebc3ad25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bebc3ad2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Times New Roman"/>
                <a:ea typeface="Times New Roman"/>
                <a:cs typeface="Times New Roman"/>
                <a:sym typeface="Times New Roman"/>
              </a:rPr>
              <a:t>Conversations </a:t>
            </a:r>
            <a:r>
              <a:rPr lang="en" sz="1200">
                <a:solidFill>
                  <a:schemeClr val="dk1"/>
                </a:solidFill>
                <a:latin typeface="Times New Roman"/>
                <a:ea typeface="Times New Roman"/>
                <a:cs typeface="Times New Roman"/>
                <a:sym typeface="Times New Roman"/>
              </a:rPr>
              <a:t>known as a talk between two or more people in which both parties exchange new ideas or information. Conversational skills are very important when it comes to socialization. Conversations can go a long way in establishing new bonds and friendships. Lastly, conversations offer an opportunity for both parties to learn and get to the heart of what matters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be07800a4a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be07800a4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purpose of transactional conversations are to </a:t>
            </a:r>
            <a:r>
              <a:rPr lang="en" sz="1200">
                <a:solidFill>
                  <a:schemeClr val="dk1"/>
                </a:solidFill>
                <a:latin typeface="Times New Roman"/>
                <a:ea typeface="Times New Roman"/>
                <a:cs typeface="Times New Roman"/>
                <a:sym typeface="Times New Roman"/>
              </a:rPr>
              <a:t>warrant quick responses to give and receive information. People can have conversations for learning purposes too and these conversations involve sharing new pieces of information and gain more understanding of a certain topic. Lastly, people can have conversations for the purpose of discovery in which new solutions or breakthroughs are generated; creation of new ideas and options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c71b844f7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c71b844f7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To set an intention in the beginning of a conversation means to be aware of the purpose and implications of the conversation. These are the different types of intentions. Now, before setting an intention, it is important to ask yourself these questions: What energy will you bring? What presuppositions will you leave behind? What is your hope for the other person?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11700" y="1200000"/>
            <a:ext cx="8520600" cy="1776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latin typeface="Times New Roman"/>
                <a:ea typeface="Times New Roman"/>
                <a:cs typeface="Times New Roman"/>
                <a:sym typeface="Times New Roman"/>
              </a:rPr>
              <a:t>Get to What Matters: Tools to Transform Conversations at Work</a:t>
            </a:r>
            <a:endParaRPr>
              <a:latin typeface="Times New Roman"/>
              <a:ea typeface="Times New Roman"/>
              <a:cs typeface="Times New Roman"/>
              <a:sym typeface="Times New Roman"/>
            </a:endParaRPr>
          </a:p>
        </p:txBody>
      </p:sp>
      <p:sp>
        <p:nvSpPr>
          <p:cNvPr id="63" name="Google Shape;63;p13"/>
          <p:cNvSpPr txBox="1"/>
          <p:nvPr/>
        </p:nvSpPr>
        <p:spPr>
          <a:xfrm>
            <a:off x="2796000" y="2976000"/>
            <a:ext cx="4152000" cy="5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Times New Roman"/>
                <a:ea typeface="Times New Roman"/>
                <a:cs typeface="Times New Roman"/>
                <a:sym typeface="Times New Roman"/>
              </a:rPr>
              <a:t>A book presentation by Transformer</a:t>
            </a:r>
            <a:endParaRPr sz="1800">
              <a:latin typeface="Times New Roman"/>
              <a:ea typeface="Times New Roman"/>
              <a:cs typeface="Times New Roman"/>
              <a:sym typeface="Times New Roman"/>
            </a:endParaRPr>
          </a:p>
          <a:p>
            <a:pPr marL="0" lvl="0" indent="0" algn="l" rtl="0">
              <a:spcBef>
                <a:spcPts val="0"/>
              </a:spcBef>
              <a:spcAft>
                <a:spcPts val="0"/>
              </a:spcAft>
              <a:buNone/>
            </a:pPr>
            <a:r>
              <a:rPr lang="en" sz="1800">
                <a:latin typeface="Times New Roman"/>
                <a:ea typeface="Times New Roman"/>
                <a:cs typeface="Times New Roman"/>
                <a:sym typeface="Times New Roman"/>
              </a:rPr>
              <a:t>Lizzie Brown-Cordero</a:t>
            </a:r>
            <a:endParaRPr sz="1800">
              <a:latin typeface="Times New Roman"/>
              <a:ea typeface="Times New Roman"/>
              <a:cs typeface="Times New Roman"/>
              <a:sym typeface="Times New Roman"/>
            </a:endParaRPr>
          </a:p>
        </p:txBody>
      </p:sp>
      <p:pic>
        <p:nvPicPr>
          <p:cNvPr id="64" name="Google Shape;64;p13"/>
          <p:cNvPicPr preferRelativeResize="0"/>
          <p:nvPr/>
        </p:nvPicPr>
        <p:blipFill>
          <a:blip r:embed="rId3">
            <a:alphaModFix/>
          </a:blip>
          <a:stretch>
            <a:fillRect/>
          </a:stretch>
        </p:blipFill>
        <p:spPr>
          <a:xfrm>
            <a:off x="5027150" y="-1"/>
            <a:ext cx="4116849" cy="69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400">
                <a:latin typeface="Times New Roman"/>
                <a:ea typeface="Times New Roman"/>
                <a:cs typeface="Times New Roman"/>
                <a:sym typeface="Times New Roman"/>
              </a:rPr>
              <a:t>The Three P’s</a:t>
            </a:r>
            <a:endParaRPr sz="3400">
              <a:latin typeface="Times New Roman"/>
              <a:ea typeface="Times New Roman"/>
              <a:cs typeface="Times New Roman"/>
              <a:sym typeface="Times New Roman"/>
            </a:endParaRPr>
          </a:p>
        </p:txBody>
      </p:sp>
      <p:sp>
        <p:nvSpPr>
          <p:cNvPr id="138" name="Google Shape;138;p22"/>
          <p:cNvSpPr txBox="1">
            <a:spLocks noGrp="1"/>
          </p:cNvSpPr>
          <p:nvPr>
            <p:ph type="body" idx="1"/>
          </p:nvPr>
        </p:nvSpPr>
        <p:spPr>
          <a:xfrm>
            <a:off x="311700" y="1722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rgbClr val="000000"/>
                </a:solidFill>
                <a:latin typeface="Times New Roman"/>
                <a:ea typeface="Times New Roman"/>
                <a:cs typeface="Times New Roman"/>
                <a:sym typeface="Times New Roman"/>
              </a:rPr>
              <a:t>Pause first, prompt for more, paraphrase what you learned</a:t>
            </a:r>
            <a:endParaRPr sz="1800">
              <a:solidFill>
                <a:srgbClr val="000000"/>
              </a:solidFill>
              <a:latin typeface="Times New Roman"/>
              <a:ea typeface="Times New Roman"/>
              <a:cs typeface="Times New Roman"/>
              <a:sym typeface="Times New Roman"/>
            </a:endParaRPr>
          </a:p>
          <a:p>
            <a:pPr marL="457200" lvl="0" indent="-342900" algn="l" rtl="0">
              <a:spcBef>
                <a:spcPts val="1200"/>
              </a:spcBef>
              <a:spcAft>
                <a:spcPts val="0"/>
              </a:spcAft>
              <a:buClr>
                <a:srgbClr val="000000"/>
              </a:buClr>
              <a:buSzPts val="1800"/>
              <a:buFont typeface="Times New Roman"/>
              <a:buChar char="●"/>
            </a:pPr>
            <a:r>
              <a:rPr lang="en" sz="1800" b="1">
                <a:solidFill>
                  <a:srgbClr val="000000"/>
                </a:solidFill>
                <a:latin typeface="Times New Roman"/>
                <a:ea typeface="Times New Roman"/>
                <a:cs typeface="Times New Roman"/>
                <a:sym typeface="Times New Roman"/>
              </a:rPr>
              <a:t>Pause</a:t>
            </a:r>
            <a:endParaRPr sz="1800" b="1">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1800" b="1">
                <a:solidFill>
                  <a:srgbClr val="000000"/>
                </a:solidFill>
                <a:latin typeface="Times New Roman"/>
                <a:ea typeface="Times New Roman"/>
                <a:cs typeface="Times New Roman"/>
                <a:sym typeface="Times New Roman"/>
              </a:rPr>
              <a:t>Prompt</a:t>
            </a:r>
            <a:endParaRPr sz="1800" b="1">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1800" b="1">
                <a:solidFill>
                  <a:srgbClr val="000000"/>
                </a:solidFill>
                <a:latin typeface="Times New Roman"/>
                <a:ea typeface="Times New Roman"/>
                <a:cs typeface="Times New Roman"/>
                <a:sym typeface="Times New Roman"/>
              </a:rPr>
              <a:t>Paraphrase</a:t>
            </a:r>
            <a:endParaRPr sz="1800" b="1">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r>
              <a:rPr lang="en" sz="1800">
                <a:solidFill>
                  <a:srgbClr val="000000"/>
                </a:solidFill>
                <a:latin typeface="Times New Roman"/>
                <a:ea typeface="Times New Roman"/>
                <a:cs typeface="Times New Roman"/>
                <a:sym typeface="Times New Roman"/>
              </a:rPr>
              <a:t>The three P’s are super helpful and can be used in every conversation! Here’s how...</a:t>
            </a:r>
            <a:endParaRPr sz="1800">
              <a:solidFill>
                <a:srgbClr val="000000"/>
              </a:solidFill>
              <a:latin typeface="Times New Roman"/>
              <a:ea typeface="Times New Roman"/>
              <a:cs typeface="Times New Roman"/>
              <a:sym typeface="Times New Roman"/>
            </a:endParaRPr>
          </a:p>
        </p:txBody>
      </p:sp>
      <p:pic>
        <p:nvPicPr>
          <p:cNvPr id="139" name="Google Shape;139;p22"/>
          <p:cNvPicPr preferRelativeResize="0"/>
          <p:nvPr/>
        </p:nvPicPr>
        <p:blipFill>
          <a:blip r:embed="rId3">
            <a:alphaModFix/>
          </a:blip>
          <a:stretch>
            <a:fillRect/>
          </a:stretch>
        </p:blipFill>
        <p:spPr>
          <a:xfrm>
            <a:off x="5027150" y="-1"/>
            <a:ext cx="4116849" cy="69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400">
                <a:latin typeface="Times New Roman"/>
                <a:ea typeface="Times New Roman"/>
                <a:cs typeface="Times New Roman"/>
                <a:sym typeface="Times New Roman"/>
              </a:rPr>
              <a:t>Pause</a:t>
            </a:r>
            <a:endParaRPr sz="3400">
              <a:latin typeface="Times New Roman"/>
              <a:ea typeface="Times New Roman"/>
              <a:cs typeface="Times New Roman"/>
              <a:sym typeface="Times New Roman"/>
            </a:endParaRPr>
          </a:p>
        </p:txBody>
      </p:sp>
      <p:sp>
        <p:nvSpPr>
          <p:cNvPr id="145" name="Google Shape;145;p23"/>
          <p:cNvSpPr txBox="1">
            <a:spLocks noGrp="1"/>
          </p:cNvSpPr>
          <p:nvPr>
            <p:ph type="body" idx="1"/>
          </p:nvPr>
        </p:nvSpPr>
        <p:spPr>
          <a:xfrm>
            <a:off x="311700" y="1595100"/>
            <a:ext cx="8520600" cy="3354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Helps you slow down </a:t>
            </a:r>
            <a:endParaRPr sz="180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Chance to consider what has been said</a:t>
            </a:r>
            <a:endParaRPr sz="180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Lessens chance of jumping in too soon</a:t>
            </a:r>
            <a:endParaRPr sz="180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Stay on track in conversation </a:t>
            </a:r>
            <a:endParaRPr sz="180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r>
              <a:rPr lang="en" sz="1800">
                <a:solidFill>
                  <a:srgbClr val="000000"/>
                </a:solidFill>
                <a:latin typeface="Times New Roman"/>
                <a:ea typeface="Times New Roman"/>
                <a:cs typeface="Times New Roman"/>
                <a:sym typeface="Times New Roman"/>
              </a:rPr>
              <a:t>Tips on to pause in a conversation...</a:t>
            </a:r>
            <a:endParaRPr sz="1800">
              <a:solidFill>
                <a:srgbClr val="000000"/>
              </a:solidFill>
              <a:latin typeface="Times New Roman"/>
              <a:ea typeface="Times New Roman"/>
              <a:cs typeface="Times New Roman"/>
              <a:sym typeface="Times New Roman"/>
            </a:endParaRPr>
          </a:p>
        </p:txBody>
      </p:sp>
      <p:pic>
        <p:nvPicPr>
          <p:cNvPr id="146" name="Google Shape;146;p23"/>
          <p:cNvPicPr preferRelativeResize="0"/>
          <p:nvPr/>
        </p:nvPicPr>
        <p:blipFill>
          <a:blip r:embed="rId3">
            <a:alphaModFix/>
          </a:blip>
          <a:stretch>
            <a:fillRect/>
          </a:stretch>
        </p:blipFill>
        <p:spPr>
          <a:xfrm>
            <a:off x="5027150" y="-1"/>
            <a:ext cx="4116849" cy="693500"/>
          </a:xfrm>
          <a:prstGeom prst="rect">
            <a:avLst/>
          </a:prstGeom>
          <a:noFill/>
          <a:ln>
            <a:noFill/>
          </a:ln>
        </p:spPr>
      </p:pic>
      <p:pic>
        <p:nvPicPr>
          <p:cNvPr id="147" name="Google Shape;147;p23"/>
          <p:cNvPicPr preferRelativeResize="0"/>
          <p:nvPr/>
        </p:nvPicPr>
        <p:blipFill>
          <a:blip r:embed="rId4">
            <a:alphaModFix/>
          </a:blip>
          <a:stretch>
            <a:fillRect/>
          </a:stretch>
        </p:blipFill>
        <p:spPr>
          <a:xfrm>
            <a:off x="5246250" y="1595100"/>
            <a:ext cx="2820275" cy="21151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311700" y="7030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400">
                <a:latin typeface="Times New Roman"/>
                <a:ea typeface="Times New Roman"/>
                <a:cs typeface="Times New Roman"/>
                <a:sym typeface="Times New Roman"/>
              </a:rPr>
              <a:t>Prompting</a:t>
            </a:r>
            <a:endParaRPr sz="3400">
              <a:latin typeface="Times New Roman"/>
              <a:ea typeface="Times New Roman"/>
              <a:cs typeface="Times New Roman"/>
              <a:sym typeface="Times New Roman"/>
            </a:endParaRPr>
          </a:p>
        </p:txBody>
      </p:sp>
      <p:sp>
        <p:nvSpPr>
          <p:cNvPr id="153" name="Google Shape;153;p24"/>
          <p:cNvSpPr txBox="1">
            <a:spLocks noGrp="1"/>
          </p:cNvSpPr>
          <p:nvPr>
            <p:ph type="body" idx="1"/>
          </p:nvPr>
        </p:nvSpPr>
        <p:spPr>
          <a:xfrm>
            <a:off x="556075" y="2021100"/>
            <a:ext cx="4830300" cy="2440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An invitation to say more </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Helps everyone be on the same page </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Prompt and label another’s emotion first </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The Rule of 3</a:t>
            </a:r>
            <a:endParaRPr>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a:solidFill>
                  <a:srgbClr val="000000"/>
                </a:solidFill>
                <a:latin typeface="Times New Roman"/>
                <a:ea typeface="Times New Roman"/>
                <a:cs typeface="Times New Roman"/>
                <a:sym typeface="Times New Roman"/>
              </a:rPr>
              <a:t>Examples of types of prompts:</a:t>
            </a:r>
            <a:endParaRPr>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a:p>
        </p:txBody>
      </p:sp>
      <p:sp>
        <p:nvSpPr>
          <p:cNvPr id="154" name="Google Shape;154;p24"/>
          <p:cNvSpPr txBox="1"/>
          <p:nvPr/>
        </p:nvSpPr>
        <p:spPr>
          <a:xfrm>
            <a:off x="5133175" y="2265450"/>
            <a:ext cx="3836100" cy="77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Times New Roman"/>
                <a:ea typeface="Times New Roman"/>
                <a:cs typeface="Times New Roman"/>
                <a:sym typeface="Times New Roman"/>
              </a:rPr>
              <a:t>“Prompt with statements that acknowledge the emotion first before prompting about the topic itself” (Pg. 25) </a:t>
            </a:r>
            <a:endParaRPr sz="1800" b="1">
              <a:latin typeface="Times New Roman"/>
              <a:ea typeface="Times New Roman"/>
              <a:cs typeface="Times New Roman"/>
              <a:sym typeface="Times New Roman"/>
            </a:endParaRPr>
          </a:p>
        </p:txBody>
      </p:sp>
      <p:pic>
        <p:nvPicPr>
          <p:cNvPr id="155" name="Google Shape;155;p24"/>
          <p:cNvPicPr preferRelativeResize="0"/>
          <p:nvPr/>
        </p:nvPicPr>
        <p:blipFill>
          <a:blip r:embed="rId3">
            <a:alphaModFix/>
          </a:blip>
          <a:stretch>
            <a:fillRect/>
          </a:stretch>
        </p:blipFill>
        <p:spPr>
          <a:xfrm>
            <a:off x="5027150" y="-1"/>
            <a:ext cx="4116849" cy="69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311700" y="55867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400">
                <a:latin typeface="Times New Roman"/>
                <a:ea typeface="Times New Roman"/>
                <a:cs typeface="Times New Roman"/>
                <a:sym typeface="Times New Roman"/>
              </a:rPr>
              <a:t>Paraphrasing </a:t>
            </a:r>
            <a:endParaRPr sz="3400">
              <a:latin typeface="Times New Roman"/>
              <a:ea typeface="Times New Roman"/>
              <a:cs typeface="Times New Roman"/>
              <a:sym typeface="Times New Roman"/>
            </a:endParaRPr>
          </a:p>
        </p:txBody>
      </p:sp>
      <p:sp>
        <p:nvSpPr>
          <p:cNvPr id="161" name="Google Shape;161;p25"/>
          <p:cNvSpPr txBox="1">
            <a:spLocks noGrp="1"/>
          </p:cNvSpPr>
          <p:nvPr>
            <p:ph type="body" idx="1"/>
          </p:nvPr>
        </p:nvSpPr>
        <p:spPr>
          <a:xfrm>
            <a:off x="311700" y="1514175"/>
            <a:ext cx="8520600" cy="3354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Reflecting back </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Helps them know you understood and heard everything </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Helps them identify things they  have missed </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Can be used when conversation is getting too repetitive </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Can help  launch the conversation toward the future </a:t>
            </a:r>
            <a:endParaRPr>
              <a:solidFill>
                <a:srgbClr val="000000"/>
              </a:solidFill>
              <a:latin typeface="Times New Roman"/>
              <a:ea typeface="Times New Roman"/>
              <a:cs typeface="Times New Roman"/>
              <a:sym typeface="Times New Roman"/>
            </a:endParaRPr>
          </a:p>
        </p:txBody>
      </p:sp>
      <p:pic>
        <p:nvPicPr>
          <p:cNvPr id="162" name="Google Shape;162;p25"/>
          <p:cNvPicPr preferRelativeResize="0"/>
          <p:nvPr/>
        </p:nvPicPr>
        <p:blipFill>
          <a:blip r:embed="rId3">
            <a:alphaModFix/>
          </a:blip>
          <a:stretch>
            <a:fillRect/>
          </a:stretch>
        </p:blipFill>
        <p:spPr>
          <a:xfrm>
            <a:off x="5027150" y="-1"/>
            <a:ext cx="4116849" cy="693500"/>
          </a:xfrm>
          <a:prstGeom prst="rect">
            <a:avLst/>
          </a:prstGeom>
          <a:noFill/>
          <a:ln>
            <a:noFill/>
          </a:ln>
        </p:spPr>
      </p:pic>
      <p:pic>
        <p:nvPicPr>
          <p:cNvPr id="163" name="Google Shape;163;p25"/>
          <p:cNvPicPr preferRelativeResize="0"/>
          <p:nvPr/>
        </p:nvPicPr>
        <p:blipFill>
          <a:blip r:embed="rId4">
            <a:alphaModFix/>
          </a:blip>
          <a:stretch>
            <a:fillRect/>
          </a:stretch>
        </p:blipFill>
        <p:spPr>
          <a:xfrm>
            <a:off x="6206874" y="1340775"/>
            <a:ext cx="2859423" cy="19057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311700" y="46617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400">
                <a:latin typeface="Times New Roman"/>
                <a:ea typeface="Times New Roman"/>
                <a:cs typeface="Times New Roman"/>
                <a:sym typeface="Times New Roman"/>
              </a:rPr>
              <a:t>Noticing your tendencies in a conversation </a:t>
            </a:r>
            <a:endParaRPr sz="3400">
              <a:latin typeface="Times New Roman"/>
              <a:ea typeface="Times New Roman"/>
              <a:cs typeface="Times New Roman"/>
              <a:sym typeface="Times New Roman"/>
            </a:endParaRPr>
          </a:p>
        </p:txBody>
      </p:sp>
      <p:sp>
        <p:nvSpPr>
          <p:cNvPr id="169" name="Google Shape;169;p26"/>
          <p:cNvSpPr txBox="1">
            <a:spLocks noGrp="1"/>
          </p:cNvSpPr>
          <p:nvPr>
            <p:ph type="body" idx="1"/>
          </p:nvPr>
        </p:nvSpPr>
        <p:spPr>
          <a:xfrm>
            <a:off x="311700" y="1595100"/>
            <a:ext cx="8520600" cy="3354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Occur when someone isn’t present in a conversation </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Attention can be diverted </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Connecting with others is two-fold </a:t>
            </a:r>
            <a:endParaRPr>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a:solidFill>
                  <a:srgbClr val="000000"/>
                </a:solidFill>
                <a:latin typeface="Times New Roman"/>
                <a:ea typeface="Times New Roman"/>
                <a:cs typeface="Times New Roman"/>
                <a:sym typeface="Times New Roman"/>
              </a:rPr>
              <a:t>Tendencies </a:t>
            </a:r>
            <a:endParaRPr>
              <a:solidFill>
                <a:srgbClr val="000000"/>
              </a:solidFill>
              <a:latin typeface="Times New Roman"/>
              <a:ea typeface="Times New Roman"/>
              <a:cs typeface="Times New Roman"/>
              <a:sym typeface="Times New Roman"/>
            </a:endParaRPr>
          </a:p>
          <a:p>
            <a:pPr marL="457200" lvl="0" indent="-342900" algn="l" rtl="0">
              <a:spcBef>
                <a:spcPts val="120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Hijacking, problem solving, dropping a conversation, and kidnapping a conversation </a:t>
            </a:r>
            <a:endParaRPr>
              <a:solidFill>
                <a:srgbClr val="000000"/>
              </a:solidFill>
              <a:latin typeface="Times New Roman"/>
              <a:ea typeface="Times New Roman"/>
              <a:cs typeface="Times New Roman"/>
              <a:sym typeface="Times New Roman"/>
            </a:endParaRPr>
          </a:p>
        </p:txBody>
      </p:sp>
      <p:pic>
        <p:nvPicPr>
          <p:cNvPr id="170" name="Google Shape;170;p26"/>
          <p:cNvPicPr preferRelativeResize="0"/>
          <p:nvPr/>
        </p:nvPicPr>
        <p:blipFill>
          <a:blip r:embed="rId3">
            <a:alphaModFix/>
          </a:blip>
          <a:stretch>
            <a:fillRect/>
          </a:stretch>
        </p:blipFill>
        <p:spPr>
          <a:xfrm>
            <a:off x="5027150" y="-1"/>
            <a:ext cx="4116849" cy="69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311700" y="52397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400">
                <a:latin typeface="Times New Roman"/>
                <a:ea typeface="Times New Roman"/>
                <a:cs typeface="Times New Roman"/>
                <a:sym typeface="Times New Roman"/>
              </a:rPr>
              <a:t>Notice a person in a conversation </a:t>
            </a:r>
            <a:endParaRPr sz="3400">
              <a:latin typeface="Times New Roman"/>
              <a:ea typeface="Times New Roman"/>
              <a:cs typeface="Times New Roman"/>
              <a:sym typeface="Times New Roman"/>
            </a:endParaRPr>
          </a:p>
        </p:txBody>
      </p:sp>
      <p:sp>
        <p:nvSpPr>
          <p:cNvPr id="176" name="Google Shape;176;p27"/>
          <p:cNvSpPr txBox="1">
            <a:spLocks noGrp="1"/>
          </p:cNvSpPr>
          <p:nvPr>
            <p:ph type="body" idx="1"/>
          </p:nvPr>
        </p:nvSpPr>
        <p:spPr>
          <a:xfrm>
            <a:off x="960600" y="206732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00000"/>
                </a:solidFill>
                <a:latin typeface="Times New Roman"/>
                <a:ea typeface="Times New Roman"/>
                <a:cs typeface="Times New Roman"/>
                <a:sym typeface="Times New Roman"/>
              </a:rPr>
              <a:t>People can come in three forms in what they bring to a conversation </a:t>
            </a:r>
            <a:endParaRPr>
              <a:solidFill>
                <a:srgbClr val="000000"/>
              </a:solidFill>
              <a:latin typeface="Times New Roman"/>
              <a:ea typeface="Times New Roman"/>
              <a:cs typeface="Times New Roman"/>
              <a:sym typeface="Times New Roman"/>
            </a:endParaRPr>
          </a:p>
          <a:p>
            <a:pPr marL="457200" lvl="0" indent="-342900" algn="l" rtl="0">
              <a:spcBef>
                <a:spcPts val="1200"/>
              </a:spcBef>
              <a:spcAft>
                <a:spcPts val="0"/>
              </a:spcAft>
              <a:buClr>
                <a:srgbClr val="000000"/>
              </a:buClr>
              <a:buSzPts val="1800"/>
              <a:buFont typeface="Times New Roman"/>
              <a:buAutoNum type="arabicParenR"/>
            </a:pPr>
            <a:r>
              <a:rPr lang="en">
                <a:solidFill>
                  <a:srgbClr val="000000"/>
                </a:solidFill>
                <a:latin typeface="Times New Roman"/>
                <a:ea typeface="Times New Roman"/>
                <a:cs typeface="Times New Roman"/>
                <a:sym typeface="Times New Roman"/>
              </a:rPr>
              <a:t>what we see </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AutoNum type="arabicParenR"/>
            </a:pPr>
            <a:r>
              <a:rPr lang="en">
                <a:solidFill>
                  <a:srgbClr val="000000"/>
                </a:solidFill>
                <a:latin typeface="Times New Roman"/>
                <a:ea typeface="Times New Roman"/>
                <a:cs typeface="Times New Roman"/>
                <a:sym typeface="Times New Roman"/>
              </a:rPr>
              <a:t>What we hear </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AutoNum type="arabicParenR"/>
            </a:pPr>
            <a:r>
              <a:rPr lang="en">
                <a:solidFill>
                  <a:srgbClr val="000000"/>
                </a:solidFill>
                <a:latin typeface="Times New Roman"/>
                <a:ea typeface="Times New Roman"/>
                <a:cs typeface="Times New Roman"/>
                <a:sym typeface="Times New Roman"/>
              </a:rPr>
              <a:t>What we sense </a:t>
            </a:r>
            <a:endParaRPr>
              <a:solidFill>
                <a:srgbClr val="000000"/>
              </a:solidFill>
              <a:latin typeface="Times New Roman"/>
              <a:ea typeface="Times New Roman"/>
              <a:cs typeface="Times New Roman"/>
              <a:sym typeface="Times New Roman"/>
            </a:endParaRPr>
          </a:p>
        </p:txBody>
      </p:sp>
      <p:pic>
        <p:nvPicPr>
          <p:cNvPr id="177" name="Google Shape;177;p27"/>
          <p:cNvPicPr preferRelativeResize="0"/>
          <p:nvPr/>
        </p:nvPicPr>
        <p:blipFill>
          <a:blip r:embed="rId3">
            <a:alphaModFix/>
          </a:blip>
          <a:stretch>
            <a:fillRect/>
          </a:stretch>
        </p:blipFill>
        <p:spPr>
          <a:xfrm>
            <a:off x="5027150" y="-1"/>
            <a:ext cx="4116849" cy="693500"/>
          </a:xfrm>
          <a:prstGeom prst="rect">
            <a:avLst/>
          </a:prstGeom>
          <a:noFill/>
          <a:ln>
            <a:noFill/>
          </a:ln>
        </p:spPr>
      </p:pic>
      <p:pic>
        <p:nvPicPr>
          <p:cNvPr id="178" name="Google Shape;178;p27"/>
          <p:cNvPicPr preferRelativeResize="0"/>
          <p:nvPr/>
        </p:nvPicPr>
        <p:blipFill>
          <a:blip r:embed="rId4">
            <a:alphaModFix/>
          </a:blip>
          <a:stretch>
            <a:fillRect/>
          </a:stretch>
        </p:blipFill>
        <p:spPr>
          <a:xfrm>
            <a:off x="5140300" y="2837600"/>
            <a:ext cx="2800701" cy="1866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400">
                <a:latin typeface="Times New Roman"/>
                <a:ea typeface="Times New Roman"/>
                <a:cs typeface="Times New Roman"/>
                <a:sym typeface="Times New Roman"/>
              </a:rPr>
              <a:t>Listening for what matters </a:t>
            </a:r>
            <a:endParaRPr sz="3400">
              <a:latin typeface="Times New Roman"/>
              <a:ea typeface="Times New Roman"/>
              <a:cs typeface="Times New Roman"/>
              <a:sym typeface="Times New Roman"/>
            </a:endParaRPr>
          </a:p>
        </p:txBody>
      </p:sp>
      <p:sp>
        <p:nvSpPr>
          <p:cNvPr id="184" name="Google Shape;184;p28"/>
          <p:cNvSpPr txBox="1">
            <a:spLocks noGrp="1"/>
          </p:cNvSpPr>
          <p:nvPr>
            <p:ph type="body" idx="1"/>
          </p:nvPr>
        </p:nvSpPr>
        <p:spPr>
          <a:xfrm>
            <a:off x="729450" y="1652850"/>
            <a:ext cx="3842700" cy="2484900"/>
          </a:xfrm>
          <a:prstGeom prst="rect">
            <a:avLst/>
          </a:prstGeom>
        </p:spPr>
        <p:txBody>
          <a:bodyPr spcFirstLastPara="1" wrap="square" lIns="91425" tIns="91425" rIns="91425" bIns="91425" anchor="t" anchorCtr="0">
            <a:normAutofit fontScale="77500"/>
          </a:bodyPr>
          <a:lstStyle/>
          <a:p>
            <a:pPr marL="0" lvl="0" indent="0" algn="l" rtl="0">
              <a:spcBef>
                <a:spcPts val="0"/>
              </a:spcBef>
              <a:spcAft>
                <a:spcPts val="0"/>
              </a:spcAft>
              <a:buNone/>
            </a:pPr>
            <a:r>
              <a:rPr lang="en" sz="2300">
                <a:solidFill>
                  <a:srgbClr val="000000"/>
                </a:solidFill>
                <a:latin typeface="Times New Roman"/>
                <a:ea typeface="Times New Roman"/>
                <a:cs typeface="Times New Roman"/>
                <a:sym typeface="Times New Roman"/>
              </a:rPr>
              <a:t>General tips </a:t>
            </a:r>
            <a:endParaRPr sz="2300">
              <a:solidFill>
                <a:srgbClr val="000000"/>
              </a:solidFill>
              <a:latin typeface="Times New Roman"/>
              <a:ea typeface="Times New Roman"/>
              <a:cs typeface="Times New Roman"/>
              <a:sym typeface="Times New Roman"/>
            </a:endParaRPr>
          </a:p>
          <a:p>
            <a:pPr marL="457200" lvl="0" indent="-341788" algn="l" rtl="0">
              <a:spcBef>
                <a:spcPts val="1200"/>
              </a:spcBef>
              <a:spcAft>
                <a:spcPts val="0"/>
              </a:spcAft>
              <a:buClr>
                <a:srgbClr val="000000"/>
              </a:buClr>
              <a:buSzPct val="100000"/>
              <a:buFont typeface="Times New Roman"/>
              <a:buChar char="●"/>
            </a:pPr>
            <a:r>
              <a:rPr lang="en" sz="2300">
                <a:solidFill>
                  <a:srgbClr val="000000"/>
                </a:solidFill>
                <a:latin typeface="Times New Roman"/>
                <a:ea typeface="Times New Roman"/>
                <a:cs typeface="Times New Roman"/>
                <a:sym typeface="Times New Roman"/>
              </a:rPr>
              <a:t>Acknowledge emotions </a:t>
            </a:r>
            <a:endParaRPr sz="2300">
              <a:solidFill>
                <a:srgbClr val="000000"/>
              </a:solidFill>
              <a:latin typeface="Times New Roman"/>
              <a:ea typeface="Times New Roman"/>
              <a:cs typeface="Times New Roman"/>
              <a:sym typeface="Times New Roman"/>
            </a:endParaRPr>
          </a:p>
          <a:p>
            <a:pPr marL="457200" lvl="0" indent="-341788" algn="l" rtl="0">
              <a:spcBef>
                <a:spcPts val="0"/>
              </a:spcBef>
              <a:spcAft>
                <a:spcPts val="0"/>
              </a:spcAft>
              <a:buClr>
                <a:srgbClr val="000000"/>
              </a:buClr>
              <a:buSzPct val="100000"/>
              <a:buFont typeface="Times New Roman"/>
              <a:buChar char="●"/>
            </a:pPr>
            <a:r>
              <a:rPr lang="en" sz="2300">
                <a:solidFill>
                  <a:srgbClr val="000000"/>
                </a:solidFill>
                <a:latin typeface="Times New Roman"/>
                <a:ea typeface="Times New Roman"/>
                <a:cs typeface="Times New Roman"/>
                <a:sym typeface="Times New Roman"/>
              </a:rPr>
              <a:t>Acknowledge someone’s behavior</a:t>
            </a:r>
            <a:endParaRPr sz="2300">
              <a:solidFill>
                <a:srgbClr val="000000"/>
              </a:solidFill>
              <a:latin typeface="Times New Roman"/>
              <a:ea typeface="Times New Roman"/>
              <a:cs typeface="Times New Roman"/>
              <a:sym typeface="Times New Roman"/>
            </a:endParaRPr>
          </a:p>
          <a:p>
            <a:pPr marL="457200" lvl="0" indent="-341788" algn="l" rtl="0">
              <a:spcBef>
                <a:spcPts val="0"/>
              </a:spcBef>
              <a:spcAft>
                <a:spcPts val="0"/>
              </a:spcAft>
              <a:buClr>
                <a:srgbClr val="000000"/>
              </a:buClr>
              <a:buSzPct val="100000"/>
              <a:buChar char="●"/>
            </a:pPr>
            <a:r>
              <a:rPr lang="en" sz="2300">
                <a:solidFill>
                  <a:srgbClr val="000000"/>
                </a:solidFill>
                <a:latin typeface="Times New Roman"/>
                <a:ea typeface="Times New Roman"/>
                <a:cs typeface="Times New Roman"/>
                <a:sym typeface="Times New Roman"/>
              </a:rPr>
              <a:t>Get to the </a:t>
            </a:r>
            <a:r>
              <a:rPr lang="en" sz="2300" b="1">
                <a:solidFill>
                  <a:srgbClr val="000000"/>
                </a:solidFill>
                <a:latin typeface="Times New Roman"/>
                <a:ea typeface="Times New Roman"/>
                <a:cs typeface="Times New Roman"/>
                <a:sym typeface="Times New Roman"/>
              </a:rPr>
              <a:t>backstory </a:t>
            </a:r>
            <a:endParaRPr sz="2300" b="1">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2300">
                <a:solidFill>
                  <a:srgbClr val="000000"/>
                </a:solidFill>
                <a:latin typeface="Times New Roman"/>
                <a:ea typeface="Times New Roman"/>
                <a:cs typeface="Times New Roman"/>
                <a:sym typeface="Times New Roman"/>
              </a:rPr>
              <a:t>Importance of a backstory</a:t>
            </a:r>
            <a:endParaRPr sz="2300">
              <a:solidFill>
                <a:srgbClr val="000000"/>
              </a:solidFill>
              <a:latin typeface="Times New Roman"/>
              <a:ea typeface="Times New Roman"/>
              <a:cs typeface="Times New Roman"/>
              <a:sym typeface="Times New Roman"/>
            </a:endParaRPr>
          </a:p>
          <a:p>
            <a:pPr marL="914400" lvl="0" indent="0" algn="l" rtl="0">
              <a:spcBef>
                <a:spcPts val="1200"/>
              </a:spcBef>
              <a:spcAft>
                <a:spcPts val="1200"/>
              </a:spcAft>
              <a:buNone/>
            </a:pPr>
            <a:endParaRPr>
              <a:solidFill>
                <a:srgbClr val="000000"/>
              </a:solidFill>
            </a:endParaRPr>
          </a:p>
        </p:txBody>
      </p:sp>
      <p:sp>
        <p:nvSpPr>
          <p:cNvPr id="185" name="Google Shape;185;p28"/>
          <p:cNvSpPr txBox="1"/>
          <p:nvPr/>
        </p:nvSpPr>
        <p:spPr>
          <a:xfrm>
            <a:off x="4834875" y="2282800"/>
            <a:ext cx="4057800" cy="1736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800" i="1">
                <a:latin typeface="Times New Roman"/>
                <a:ea typeface="Times New Roman"/>
                <a:cs typeface="Times New Roman"/>
                <a:sym typeface="Times New Roman"/>
              </a:rPr>
              <a:t>“Fleshing out the backstory is a prerequisite for moving forward, and the first thing someone says is likely not what really matters” (Get to What Matters, page 53) </a:t>
            </a:r>
            <a:endParaRPr sz="1800" i="1">
              <a:latin typeface="Times New Roman"/>
              <a:ea typeface="Times New Roman"/>
              <a:cs typeface="Times New Roman"/>
              <a:sym typeface="Times New Roman"/>
            </a:endParaRPr>
          </a:p>
        </p:txBody>
      </p:sp>
      <p:pic>
        <p:nvPicPr>
          <p:cNvPr id="186" name="Google Shape;186;p28"/>
          <p:cNvPicPr preferRelativeResize="0"/>
          <p:nvPr/>
        </p:nvPicPr>
        <p:blipFill>
          <a:blip r:embed="rId3">
            <a:alphaModFix/>
          </a:blip>
          <a:stretch>
            <a:fillRect/>
          </a:stretch>
        </p:blipFill>
        <p:spPr>
          <a:xfrm>
            <a:off x="5027150" y="-1"/>
            <a:ext cx="4116849" cy="69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txBox="1">
            <a:spLocks noGrp="1"/>
          </p:cNvSpPr>
          <p:nvPr>
            <p:ph type="title"/>
          </p:nvPr>
        </p:nvSpPr>
        <p:spPr>
          <a:xfrm>
            <a:off x="311700" y="95820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a:latin typeface="Times New Roman"/>
                <a:ea typeface="Times New Roman"/>
                <a:cs typeface="Times New Roman"/>
                <a:sym typeface="Times New Roman"/>
              </a:rPr>
              <a:t>Listening for Direction &amp; Levels of What Matters</a:t>
            </a:r>
            <a:endParaRPr sz="3400">
              <a:latin typeface="Times New Roman"/>
              <a:ea typeface="Times New Roman"/>
              <a:cs typeface="Times New Roman"/>
              <a:sym typeface="Times New Roman"/>
            </a:endParaRPr>
          </a:p>
        </p:txBody>
      </p:sp>
      <p:sp>
        <p:nvSpPr>
          <p:cNvPr id="192" name="Google Shape;192;p29"/>
          <p:cNvSpPr txBox="1">
            <a:spLocks noGrp="1"/>
          </p:cNvSpPr>
          <p:nvPr>
            <p:ph type="body" idx="1"/>
          </p:nvPr>
        </p:nvSpPr>
        <p:spPr>
          <a:xfrm>
            <a:off x="311700" y="1789500"/>
            <a:ext cx="8520600" cy="3354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Noticing what someone is focusing on in a conversation</a:t>
            </a:r>
            <a:endParaRPr>
              <a:solidFill>
                <a:srgbClr val="000000"/>
              </a:solidFill>
              <a:latin typeface="Times New Roman"/>
              <a:ea typeface="Times New Roman"/>
              <a:cs typeface="Times New Roman"/>
              <a:sym typeface="Times New Roman"/>
            </a:endParaRPr>
          </a:p>
          <a:p>
            <a:pPr marL="914400" lvl="1" indent="-342900" algn="l" rtl="0">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Past</a:t>
            </a:r>
            <a:endParaRPr sz="1800">
              <a:solidFill>
                <a:srgbClr val="000000"/>
              </a:solidFill>
              <a:latin typeface="Times New Roman"/>
              <a:ea typeface="Times New Roman"/>
              <a:cs typeface="Times New Roman"/>
              <a:sym typeface="Times New Roman"/>
            </a:endParaRPr>
          </a:p>
          <a:p>
            <a:pPr marL="914400" lvl="1" indent="-342900" algn="l" rtl="0">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Present</a:t>
            </a:r>
            <a:endParaRPr sz="1800">
              <a:solidFill>
                <a:srgbClr val="000000"/>
              </a:solidFill>
              <a:latin typeface="Times New Roman"/>
              <a:ea typeface="Times New Roman"/>
              <a:cs typeface="Times New Roman"/>
              <a:sym typeface="Times New Roman"/>
            </a:endParaRPr>
          </a:p>
          <a:p>
            <a:pPr marL="914400" lvl="1" indent="-342900" algn="l" rtl="0">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Future</a:t>
            </a:r>
            <a:endParaRPr sz="180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These levels help bring about different perspectives in a conversation</a:t>
            </a:r>
            <a:endParaRPr>
              <a:solidFill>
                <a:srgbClr val="000000"/>
              </a:solidFill>
              <a:latin typeface="Times New Roman"/>
              <a:ea typeface="Times New Roman"/>
              <a:cs typeface="Times New Roman"/>
              <a:sym typeface="Times New Roman"/>
            </a:endParaRPr>
          </a:p>
          <a:p>
            <a:pPr marL="914400" lvl="1" indent="-342900" algn="l" rtl="0">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Motivation</a:t>
            </a:r>
            <a:endParaRPr sz="1800">
              <a:solidFill>
                <a:srgbClr val="000000"/>
              </a:solidFill>
              <a:latin typeface="Times New Roman"/>
              <a:ea typeface="Times New Roman"/>
              <a:cs typeface="Times New Roman"/>
              <a:sym typeface="Times New Roman"/>
            </a:endParaRPr>
          </a:p>
          <a:p>
            <a:pPr marL="914400" lvl="1" indent="-342900" algn="l" rtl="0">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Strategy</a:t>
            </a:r>
            <a:endParaRPr sz="1800">
              <a:solidFill>
                <a:srgbClr val="000000"/>
              </a:solidFill>
              <a:latin typeface="Times New Roman"/>
              <a:ea typeface="Times New Roman"/>
              <a:cs typeface="Times New Roman"/>
              <a:sym typeface="Times New Roman"/>
            </a:endParaRPr>
          </a:p>
          <a:p>
            <a:pPr marL="914400" lvl="1" indent="-342900" algn="l" rtl="0">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Specifics </a:t>
            </a:r>
            <a:endParaRPr sz="180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a:solidFill>
                <a:srgbClr val="000000"/>
              </a:solidFill>
            </a:endParaRPr>
          </a:p>
        </p:txBody>
      </p:sp>
      <p:pic>
        <p:nvPicPr>
          <p:cNvPr id="193" name="Google Shape;193;p29"/>
          <p:cNvPicPr preferRelativeResize="0"/>
          <p:nvPr/>
        </p:nvPicPr>
        <p:blipFill>
          <a:blip r:embed="rId3">
            <a:alphaModFix/>
          </a:blip>
          <a:stretch>
            <a:fillRect/>
          </a:stretch>
        </p:blipFill>
        <p:spPr>
          <a:xfrm>
            <a:off x="5027150" y="-1"/>
            <a:ext cx="4116849" cy="69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0"/>
          <p:cNvSpPr txBox="1">
            <a:spLocks noGrp="1"/>
          </p:cNvSpPr>
          <p:nvPr>
            <p:ph type="title"/>
          </p:nvPr>
        </p:nvSpPr>
        <p:spPr>
          <a:xfrm>
            <a:off x="311700" y="674250"/>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400">
                <a:latin typeface="Times New Roman"/>
                <a:ea typeface="Times New Roman"/>
                <a:cs typeface="Times New Roman"/>
                <a:sym typeface="Times New Roman"/>
              </a:rPr>
              <a:t>Implementing Questions Within a Conversation</a:t>
            </a:r>
            <a:endParaRPr sz="3400">
              <a:latin typeface="Times New Roman"/>
              <a:ea typeface="Times New Roman"/>
              <a:cs typeface="Times New Roman"/>
              <a:sym typeface="Times New Roman"/>
            </a:endParaRPr>
          </a:p>
        </p:txBody>
      </p:sp>
      <p:sp>
        <p:nvSpPr>
          <p:cNvPr id="199" name="Google Shape;199;p30"/>
          <p:cNvSpPr txBox="1">
            <a:spLocks noGrp="1"/>
          </p:cNvSpPr>
          <p:nvPr>
            <p:ph type="body" idx="1"/>
          </p:nvPr>
        </p:nvSpPr>
        <p:spPr>
          <a:xfrm>
            <a:off x="729450" y="1583500"/>
            <a:ext cx="7688700" cy="32940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1900">
                <a:solidFill>
                  <a:srgbClr val="000000"/>
                </a:solidFill>
                <a:latin typeface="Times New Roman"/>
                <a:ea typeface="Times New Roman"/>
                <a:cs typeface="Times New Roman"/>
                <a:sym typeface="Times New Roman"/>
              </a:rPr>
              <a:t>We ask questions because...</a:t>
            </a:r>
            <a:endParaRPr sz="1900">
              <a:solidFill>
                <a:srgbClr val="000000"/>
              </a:solidFill>
              <a:latin typeface="Times New Roman"/>
              <a:ea typeface="Times New Roman"/>
              <a:cs typeface="Times New Roman"/>
              <a:sym typeface="Times New Roman"/>
            </a:endParaRPr>
          </a:p>
          <a:p>
            <a:pPr marL="457200" lvl="0" indent="-349250" algn="l" rtl="0">
              <a:spcBef>
                <a:spcPts val="1200"/>
              </a:spcBef>
              <a:spcAft>
                <a:spcPts val="0"/>
              </a:spcAft>
              <a:buClr>
                <a:srgbClr val="000000"/>
              </a:buClr>
              <a:buSzPts val="1900"/>
              <a:buFont typeface="Times New Roman"/>
              <a:buChar char="●"/>
            </a:pPr>
            <a:r>
              <a:rPr lang="en" sz="1900">
                <a:solidFill>
                  <a:srgbClr val="000000"/>
                </a:solidFill>
                <a:latin typeface="Times New Roman"/>
                <a:ea typeface="Times New Roman"/>
                <a:cs typeface="Times New Roman"/>
                <a:sym typeface="Times New Roman"/>
              </a:rPr>
              <a:t>We care or we are interested in someone’s answer </a:t>
            </a:r>
            <a:endParaRPr sz="1900">
              <a:solidFill>
                <a:srgbClr val="000000"/>
              </a:solidFill>
              <a:latin typeface="Times New Roman"/>
              <a:ea typeface="Times New Roman"/>
              <a:cs typeface="Times New Roman"/>
              <a:sym typeface="Times New Roman"/>
            </a:endParaRPr>
          </a:p>
          <a:p>
            <a:pPr marL="457200" lvl="0" indent="-349250" algn="l" rtl="0">
              <a:spcBef>
                <a:spcPts val="0"/>
              </a:spcBef>
              <a:spcAft>
                <a:spcPts val="0"/>
              </a:spcAft>
              <a:buClr>
                <a:srgbClr val="000000"/>
              </a:buClr>
              <a:buSzPts val="1900"/>
              <a:buFont typeface="Times New Roman"/>
              <a:buChar char="●"/>
            </a:pPr>
            <a:r>
              <a:rPr lang="en" sz="1900">
                <a:solidFill>
                  <a:srgbClr val="000000"/>
                </a:solidFill>
                <a:latin typeface="Times New Roman"/>
                <a:ea typeface="Times New Roman"/>
                <a:cs typeface="Times New Roman"/>
                <a:sym typeface="Times New Roman"/>
              </a:rPr>
              <a:t>We think we already know the answer</a:t>
            </a:r>
            <a:endParaRPr sz="1900">
              <a:solidFill>
                <a:srgbClr val="000000"/>
              </a:solidFill>
              <a:latin typeface="Times New Roman"/>
              <a:ea typeface="Times New Roman"/>
              <a:cs typeface="Times New Roman"/>
              <a:sym typeface="Times New Roman"/>
            </a:endParaRPr>
          </a:p>
          <a:p>
            <a:pPr marL="457200" lvl="0" indent="-349250" algn="l" rtl="0">
              <a:spcBef>
                <a:spcPts val="0"/>
              </a:spcBef>
              <a:spcAft>
                <a:spcPts val="0"/>
              </a:spcAft>
              <a:buClr>
                <a:srgbClr val="000000"/>
              </a:buClr>
              <a:buSzPts val="1900"/>
              <a:buFont typeface="Times New Roman"/>
              <a:buChar char="●"/>
            </a:pPr>
            <a:r>
              <a:rPr lang="en" sz="1900">
                <a:solidFill>
                  <a:srgbClr val="000000"/>
                </a:solidFill>
                <a:latin typeface="Times New Roman"/>
                <a:ea typeface="Times New Roman"/>
                <a:cs typeface="Times New Roman"/>
                <a:sym typeface="Times New Roman"/>
              </a:rPr>
              <a:t>We want to know more about something</a:t>
            </a:r>
            <a:endParaRPr sz="19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1900">
                <a:solidFill>
                  <a:srgbClr val="000000"/>
                </a:solidFill>
                <a:latin typeface="Times New Roman"/>
                <a:ea typeface="Times New Roman"/>
                <a:cs typeface="Times New Roman"/>
                <a:sym typeface="Times New Roman"/>
              </a:rPr>
              <a:t>Types of questions</a:t>
            </a:r>
            <a:endParaRPr sz="1900">
              <a:solidFill>
                <a:srgbClr val="000000"/>
              </a:solidFill>
              <a:latin typeface="Times New Roman"/>
              <a:ea typeface="Times New Roman"/>
              <a:cs typeface="Times New Roman"/>
              <a:sym typeface="Times New Roman"/>
            </a:endParaRPr>
          </a:p>
          <a:p>
            <a:pPr marL="457200" lvl="0" indent="-349250" algn="l" rtl="0">
              <a:spcBef>
                <a:spcPts val="1200"/>
              </a:spcBef>
              <a:spcAft>
                <a:spcPts val="0"/>
              </a:spcAft>
              <a:buClr>
                <a:srgbClr val="000000"/>
              </a:buClr>
              <a:buSzPts val="1900"/>
              <a:buFont typeface="Times New Roman"/>
              <a:buChar char="●"/>
            </a:pPr>
            <a:r>
              <a:rPr lang="en" sz="1900">
                <a:solidFill>
                  <a:srgbClr val="000000"/>
                </a:solidFill>
                <a:latin typeface="Times New Roman"/>
                <a:ea typeface="Times New Roman"/>
                <a:cs typeface="Times New Roman"/>
                <a:sym typeface="Times New Roman"/>
              </a:rPr>
              <a:t>Transactional</a:t>
            </a:r>
            <a:endParaRPr sz="1900">
              <a:solidFill>
                <a:srgbClr val="000000"/>
              </a:solidFill>
              <a:latin typeface="Times New Roman"/>
              <a:ea typeface="Times New Roman"/>
              <a:cs typeface="Times New Roman"/>
              <a:sym typeface="Times New Roman"/>
            </a:endParaRPr>
          </a:p>
          <a:p>
            <a:pPr marL="457200" lvl="0" indent="-349250" algn="l" rtl="0">
              <a:spcBef>
                <a:spcPts val="0"/>
              </a:spcBef>
              <a:spcAft>
                <a:spcPts val="0"/>
              </a:spcAft>
              <a:buClr>
                <a:srgbClr val="000000"/>
              </a:buClr>
              <a:buSzPts val="1900"/>
              <a:buFont typeface="Times New Roman"/>
              <a:buChar char="●"/>
            </a:pPr>
            <a:r>
              <a:rPr lang="en" sz="1900">
                <a:solidFill>
                  <a:srgbClr val="000000"/>
                </a:solidFill>
                <a:latin typeface="Times New Roman"/>
                <a:ea typeface="Times New Roman"/>
                <a:cs typeface="Times New Roman"/>
                <a:sym typeface="Times New Roman"/>
              </a:rPr>
              <a:t>Learning</a:t>
            </a:r>
            <a:endParaRPr sz="1900">
              <a:solidFill>
                <a:srgbClr val="000000"/>
              </a:solidFill>
              <a:latin typeface="Times New Roman"/>
              <a:ea typeface="Times New Roman"/>
              <a:cs typeface="Times New Roman"/>
              <a:sym typeface="Times New Roman"/>
            </a:endParaRPr>
          </a:p>
          <a:p>
            <a:pPr marL="457200" lvl="0" indent="-349250" algn="l" rtl="0">
              <a:spcBef>
                <a:spcPts val="0"/>
              </a:spcBef>
              <a:spcAft>
                <a:spcPts val="0"/>
              </a:spcAft>
              <a:buClr>
                <a:srgbClr val="000000"/>
              </a:buClr>
              <a:buSzPts val="1900"/>
              <a:buFont typeface="Times New Roman"/>
              <a:buChar char="●"/>
            </a:pPr>
            <a:r>
              <a:rPr lang="en" sz="1900">
                <a:solidFill>
                  <a:srgbClr val="000000"/>
                </a:solidFill>
                <a:latin typeface="Times New Roman"/>
                <a:ea typeface="Times New Roman"/>
                <a:cs typeface="Times New Roman"/>
                <a:sym typeface="Times New Roman"/>
              </a:rPr>
              <a:t>Questions to think twice about </a:t>
            </a:r>
            <a:endParaRPr sz="190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r>
              <a:rPr lang="en">
                <a:solidFill>
                  <a:srgbClr val="000000"/>
                </a:solidFill>
              </a:rPr>
              <a:t>	</a:t>
            </a:r>
            <a:endParaRPr>
              <a:solidFill>
                <a:srgbClr val="000000"/>
              </a:solidFill>
            </a:endParaRPr>
          </a:p>
        </p:txBody>
      </p:sp>
      <p:pic>
        <p:nvPicPr>
          <p:cNvPr id="200" name="Google Shape;200;p30"/>
          <p:cNvPicPr preferRelativeResize="0"/>
          <p:nvPr/>
        </p:nvPicPr>
        <p:blipFill>
          <a:blip r:embed="rId3">
            <a:alphaModFix/>
          </a:blip>
          <a:stretch>
            <a:fillRect/>
          </a:stretch>
        </p:blipFill>
        <p:spPr>
          <a:xfrm>
            <a:off x="5027150" y="-1"/>
            <a:ext cx="4116849" cy="693500"/>
          </a:xfrm>
          <a:prstGeom prst="rect">
            <a:avLst/>
          </a:prstGeom>
          <a:noFill/>
          <a:ln>
            <a:noFill/>
          </a:ln>
        </p:spPr>
      </p:pic>
      <p:pic>
        <p:nvPicPr>
          <p:cNvPr id="201" name="Google Shape;201;p30"/>
          <p:cNvPicPr preferRelativeResize="0"/>
          <p:nvPr/>
        </p:nvPicPr>
        <p:blipFill>
          <a:blip r:embed="rId4">
            <a:alphaModFix/>
          </a:blip>
          <a:stretch>
            <a:fillRect/>
          </a:stretch>
        </p:blipFill>
        <p:spPr>
          <a:xfrm>
            <a:off x="6452597" y="1583500"/>
            <a:ext cx="1848899" cy="27740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1"/>
          <p:cNvSpPr txBox="1">
            <a:spLocks noGrp="1"/>
          </p:cNvSpPr>
          <p:nvPr>
            <p:ph type="title"/>
          </p:nvPr>
        </p:nvSpPr>
        <p:spPr>
          <a:xfrm>
            <a:off x="311700" y="604900"/>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400">
                <a:latin typeface="Times New Roman"/>
                <a:ea typeface="Times New Roman"/>
                <a:cs typeface="Times New Roman"/>
                <a:sym typeface="Times New Roman"/>
              </a:rPr>
              <a:t>Transaction Questions vs Learning Questions</a:t>
            </a:r>
            <a:endParaRPr sz="3400">
              <a:latin typeface="Times New Roman"/>
              <a:ea typeface="Times New Roman"/>
              <a:cs typeface="Times New Roman"/>
              <a:sym typeface="Times New Roman"/>
            </a:endParaRPr>
          </a:p>
        </p:txBody>
      </p:sp>
      <p:sp>
        <p:nvSpPr>
          <p:cNvPr id="207" name="Google Shape;207;p31"/>
          <p:cNvSpPr txBox="1">
            <a:spLocks noGrp="1"/>
          </p:cNvSpPr>
          <p:nvPr>
            <p:ph type="body" idx="1"/>
          </p:nvPr>
        </p:nvSpPr>
        <p:spPr>
          <a:xfrm>
            <a:off x="729450" y="2078875"/>
            <a:ext cx="3522600" cy="2261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Closed ended</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Information more useful to person asking question</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yes/no answers </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Answers seek agreement </a:t>
            </a:r>
            <a:endParaRPr>
              <a:solidFill>
                <a:srgbClr val="000000"/>
              </a:solidFill>
              <a:latin typeface="Times New Roman"/>
              <a:ea typeface="Times New Roman"/>
              <a:cs typeface="Times New Roman"/>
              <a:sym typeface="Times New Roman"/>
            </a:endParaRPr>
          </a:p>
        </p:txBody>
      </p:sp>
      <p:sp>
        <p:nvSpPr>
          <p:cNvPr id="208" name="Google Shape;208;p31"/>
          <p:cNvSpPr txBox="1"/>
          <p:nvPr/>
        </p:nvSpPr>
        <p:spPr>
          <a:xfrm>
            <a:off x="4800600" y="2045975"/>
            <a:ext cx="3006000" cy="18471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Based off impression of other person</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Opportunity to share an experience</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Opportunity to showcase expertise </a:t>
            </a:r>
            <a:endParaRPr sz="1800">
              <a:latin typeface="Times New Roman"/>
              <a:ea typeface="Times New Roman"/>
              <a:cs typeface="Times New Roman"/>
              <a:sym typeface="Times New Roman"/>
            </a:endParaRPr>
          </a:p>
        </p:txBody>
      </p:sp>
      <p:pic>
        <p:nvPicPr>
          <p:cNvPr id="209" name="Google Shape;209;p31"/>
          <p:cNvPicPr preferRelativeResize="0"/>
          <p:nvPr/>
        </p:nvPicPr>
        <p:blipFill>
          <a:blip r:embed="rId3">
            <a:alphaModFix/>
          </a:blip>
          <a:stretch>
            <a:fillRect/>
          </a:stretch>
        </p:blipFill>
        <p:spPr>
          <a:xfrm>
            <a:off x="5027150" y="-1"/>
            <a:ext cx="4116849" cy="69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4"/>
          <p:cNvPicPr preferRelativeResize="0"/>
          <p:nvPr/>
        </p:nvPicPr>
        <p:blipFill>
          <a:blip r:embed="rId3">
            <a:alphaModFix/>
          </a:blip>
          <a:stretch>
            <a:fillRect/>
          </a:stretch>
        </p:blipFill>
        <p:spPr>
          <a:xfrm>
            <a:off x="511250" y="490874"/>
            <a:ext cx="2712150" cy="4161750"/>
          </a:xfrm>
          <a:prstGeom prst="rect">
            <a:avLst/>
          </a:prstGeom>
          <a:noFill/>
          <a:ln>
            <a:noFill/>
          </a:ln>
        </p:spPr>
      </p:pic>
      <p:sp>
        <p:nvSpPr>
          <p:cNvPr id="70" name="Google Shape;70;p14"/>
          <p:cNvSpPr txBox="1"/>
          <p:nvPr/>
        </p:nvSpPr>
        <p:spPr>
          <a:xfrm>
            <a:off x="3513800" y="2237950"/>
            <a:ext cx="50394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Times New Roman"/>
                <a:ea typeface="Times New Roman"/>
                <a:cs typeface="Times New Roman"/>
                <a:sym typeface="Times New Roman"/>
              </a:rPr>
              <a:t>A book that gives readers the tools to build healthy, long-lasting relationships through meaningful and productive conversations.  </a:t>
            </a:r>
            <a:endParaRPr sz="1800">
              <a:latin typeface="Times New Roman"/>
              <a:ea typeface="Times New Roman"/>
              <a:cs typeface="Times New Roman"/>
              <a:sym typeface="Times New Roman"/>
            </a:endParaRPr>
          </a:p>
        </p:txBody>
      </p:sp>
      <p:pic>
        <p:nvPicPr>
          <p:cNvPr id="71" name="Google Shape;71;p14"/>
          <p:cNvPicPr preferRelativeResize="0"/>
          <p:nvPr/>
        </p:nvPicPr>
        <p:blipFill>
          <a:blip r:embed="rId4">
            <a:alphaModFix/>
          </a:blip>
          <a:stretch>
            <a:fillRect/>
          </a:stretch>
        </p:blipFill>
        <p:spPr>
          <a:xfrm>
            <a:off x="5027150" y="-1"/>
            <a:ext cx="4116849" cy="69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txBox="1">
            <a:spLocks noGrp="1"/>
          </p:cNvSpPr>
          <p:nvPr>
            <p:ph type="title"/>
          </p:nvPr>
        </p:nvSpPr>
        <p:spPr>
          <a:xfrm>
            <a:off x="727650" y="995000"/>
            <a:ext cx="7688700" cy="53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a:latin typeface="Times New Roman"/>
                <a:ea typeface="Times New Roman"/>
                <a:cs typeface="Times New Roman"/>
                <a:sym typeface="Times New Roman"/>
              </a:rPr>
              <a:t>Questions to Think Twice About</a:t>
            </a:r>
            <a:endParaRPr sz="3400">
              <a:latin typeface="Times New Roman"/>
              <a:ea typeface="Times New Roman"/>
              <a:cs typeface="Times New Roman"/>
              <a:sym typeface="Times New Roman"/>
            </a:endParaRPr>
          </a:p>
        </p:txBody>
      </p:sp>
      <p:sp>
        <p:nvSpPr>
          <p:cNvPr id="215" name="Google Shape;215;p32"/>
          <p:cNvSpPr txBox="1">
            <a:spLocks noGrp="1"/>
          </p:cNvSpPr>
          <p:nvPr>
            <p:ph type="body" idx="1"/>
          </p:nvPr>
        </p:nvSpPr>
        <p:spPr>
          <a:xfrm>
            <a:off x="727650" y="1999600"/>
            <a:ext cx="7688700" cy="2904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Criticism disguised in a question</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Solving Questions</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Why Questions</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How Questions</a:t>
            </a:r>
            <a:endParaRPr>
              <a:solidFill>
                <a:srgbClr val="000000"/>
              </a:solidFill>
              <a:latin typeface="Times New Roman"/>
              <a:ea typeface="Times New Roman"/>
              <a:cs typeface="Times New Roman"/>
              <a:sym typeface="Times New Roman"/>
            </a:endParaRPr>
          </a:p>
        </p:txBody>
      </p:sp>
      <p:pic>
        <p:nvPicPr>
          <p:cNvPr id="216" name="Google Shape;216;p32"/>
          <p:cNvPicPr preferRelativeResize="0"/>
          <p:nvPr/>
        </p:nvPicPr>
        <p:blipFill>
          <a:blip r:embed="rId3">
            <a:alphaModFix/>
          </a:blip>
          <a:stretch>
            <a:fillRect/>
          </a:stretch>
        </p:blipFill>
        <p:spPr>
          <a:xfrm>
            <a:off x="5027150" y="-1"/>
            <a:ext cx="4116849" cy="693500"/>
          </a:xfrm>
          <a:prstGeom prst="rect">
            <a:avLst/>
          </a:prstGeom>
          <a:noFill/>
          <a:ln>
            <a:noFill/>
          </a:ln>
        </p:spPr>
      </p:pic>
      <p:pic>
        <p:nvPicPr>
          <p:cNvPr id="217" name="Google Shape;217;p32"/>
          <p:cNvPicPr preferRelativeResize="0"/>
          <p:nvPr/>
        </p:nvPicPr>
        <p:blipFill>
          <a:blip r:embed="rId4">
            <a:alphaModFix/>
          </a:blip>
          <a:stretch>
            <a:fillRect/>
          </a:stretch>
        </p:blipFill>
        <p:spPr>
          <a:xfrm>
            <a:off x="5485576" y="1999600"/>
            <a:ext cx="2930775" cy="19533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311700" y="489300"/>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400">
                <a:latin typeface="Times New Roman"/>
                <a:ea typeface="Times New Roman"/>
                <a:cs typeface="Times New Roman"/>
                <a:sym typeface="Times New Roman"/>
              </a:rPr>
              <a:t>Tips for Posing Questions</a:t>
            </a:r>
            <a:endParaRPr sz="3400">
              <a:latin typeface="Times New Roman"/>
              <a:ea typeface="Times New Roman"/>
              <a:cs typeface="Times New Roman"/>
              <a:sym typeface="Times New Roman"/>
            </a:endParaRPr>
          </a:p>
        </p:txBody>
      </p:sp>
      <p:sp>
        <p:nvSpPr>
          <p:cNvPr id="223" name="Google Shape;223;p33"/>
          <p:cNvSpPr txBox="1">
            <a:spLocks noGrp="1"/>
          </p:cNvSpPr>
          <p:nvPr>
            <p:ph type="body" idx="1"/>
          </p:nvPr>
        </p:nvSpPr>
        <p:spPr>
          <a:xfrm>
            <a:off x="311700" y="2078875"/>
            <a:ext cx="7688700" cy="2824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Pose when it’s time</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Framing the question when the answer may be difficult for the other person</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Choosing your words carefully </a:t>
            </a:r>
            <a:endParaRPr>
              <a:solidFill>
                <a:srgbClr val="000000"/>
              </a:solidFill>
              <a:latin typeface="Times New Roman"/>
              <a:ea typeface="Times New Roman"/>
              <a:cs typeface="Times New Roman"/>
              <a:sym typeface="Times New Roman"/>
            </a:endParaRPr>
          </a:p>
        </p:txBody>
      </p:sp>
      <p:pic>
        <p:nvPicPr>
          <p:cNvPr id="224" name="Google Shape;224;p33"/>
          <p:cNvPicPr preferRelativeResize="0"/>
          <p:nvPr/>
        </p:nvPicPr>
        <p:blipFill>
          <a:blip r:embed="rId3">
            <a:alphaModFix/>
          </a:blip>
          <a:stretch>
            <a:fillRect/>
          </a:stretch>
        </p:blipFill>
        <p:spPr>
          <a:xfrm>
            <a:off x="5027150" y="-1"/>
            <a:ext cx="4116849" cy="693500"/>
          </a:xfrm>
          <a:prstGeom prst="rect">
            <a:avLst/>
          </a:prstGeom>
          <a:noFill/>
          <a:ln>
            <a:noFill/>
          </a:ln>
        </p:spPr>
      </p:pic>
      <p:pic>
        <p:nvPicPr>
          <p:cNvPr id="225" name="Google Shape;225;p33"/>
          <p:cNvPicPr preferRelativeResize="0"/>
          <p:nvPr/>
        </p:nvPicPr>
        <p:blipFill>
          <a:blip r:embed="rId4">
            <a:alphaModFix/>
          </a:blip>
          <a:stretch>
            <a:fillRect/>
          </a:stretch>
        </p:blipFill>
        <p:spPr>
          <a:xfrm>
            <a:off x="3292863" y="3143900"/>
            <a:ext cx="2558275" cy="191869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4"/>
          <p:cNvSpPr txBox="1">
            <a:spLocks noGrp="1"/>
          </p:cNvSpPr>
          <p:nvPr>
            <p:ph type="title"/>
          </p:nvPr>
        </p:nvSpPr>
        <p:spPr>
          <a:xfrm>
            <a:off x="785975" y="751300"/>
            <a:ext cx="7778700" cy="99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a:latin typeface="Times New Roman"/>
                <a:ea typeface="Times New Roman"/>
                <a:cs typeface="Times New Roman"/>
                <a:sym typeface="Times New Roman"/>
              </a:rPr>
              <a:t>Discovery, Launch &amp; Momentum Questions </a:t>
            </a:r>
            <a:endParaRPr sz="3400">
              <a:latin typeface="Times New Roman"/>
              <a:ea typeface="Times New Roman"/>
              <a:cs typeface="Times New Roman"/>
              <a:sym typeface="Times New Roman"/>
            </a:endParaRPr>
          </a:p>
        </p:txBody>
      </p:sp>
      <p:sp>
        <p:nvSpPr>
          <p:cNvPr id="231" name="Google Shape;231;p34"/>
          <p:cNvSpPr txBox="1">
            <a:spLocks noGrp="1"/>
          </p:cNvSpPr>
          <p:nvPr>
            <p:ph type="body" idx="1"/>
          </p:nvPr>
        </p:nvSpPr>
        <p:spPr>
          <a:xfrm>
            <a:off x="416075" y="1747600"/>
            <a:ext cx="8553300" cy="3187800"/>
          </a:xfrm>
          <a:prstGeom prst="rect">
            <a:avLst/>
          </a:prstGeom>
        </p:spPr>
        <p:txBody>
          <a:bodyPr spcFirstLastPara="1" wrap="square" lIns="91425" tIns="91425" rIns="91425" bIns="91425" anchor="t" anchorCtr="0">
            <a:normAutofit fontScale="70000"/>
          </a:bodyPr>
          <a:lstStyle/>
          <a:p>
            <a:pPr marL="0" lvl="0" indent="0" algn="l" rtl="0">
              <a:spcBef>
                <a:spcPts val="0"/>
              </a:spcBef>
              <a:spcAft>
                <a:spcPts val="0"/>
              </a:spcAft>
              <a:buNone/>
            </a:pPr>
            <a:r>
              <a:rPr lang="en" sz="2550">
                <a:solidFill>
                  <a:srgbClr val="000000"/>
                </a:solidFill>
                <a:latin typeface="Times New Roman"/>
                <a:ea typeface="Times New Roman"/>
                <a:cs typeface="Times New Roman"/>
                <a:sym typeface="Times New Roman"/>
              </a:rPr>
              <a:t>Discovery questions help with</a:t>
            </a:r>
            <a:endParaRPr sz="2550">
              <a:solidFill>
                <a:srgbClr val="000000"/>
              </a:solidFill>
              <a:latin typeface="Times New Roman"/>
              <a:ea typeface="Times New Roman"/>
              <a:cs typeface="Times New Roman"/>
              <a:sym typeface="Times New Roman"/>
            </a:endParaRPr>
          </a:p>
          <a:p>
            <a:pPr marL="457200" lvl="0" indent="-341947" algn="l" rtl="0">
              <a:spcBef>
                <a:spcPts val="1200"/>
              </a:spcBef>
              <a:spcAft>
                <a:spcPts val="0"/>
              </a:spcAft>
              <a:buClr>
                <a:srgbClr val="000000"/>
              </a:buClr>
              <a:buSzPct val="100000"/>
              <a:buFont typeface="Times New Roman"/>
              <a:buChar char="●"/>
            </a:pPr>
            <a:r>
              <a:rPr lang="en" sz="2550">
                <a:solidFill>
                  <a:srgbClr val="000000"/>
                </a:solidFill>
                <a:latin typeface="Times New Roman"/>
                <a:ea typeface="Times New Roman"/>
                <a:cs typeface="Times New Roman"/>
                <a:sym typeface="Times New Roman"/>
              </a:rPr>
              <a:t>future-focused thinking, shedding a new positive light</a:t>
            </a:r>
            <a:endParaRPr sz="255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2550">
                <a:solidFill>
                  <a:srgbClr val="000000"/>
                </a:solidFill>
                <a:latin typeface="Times New Roman"/>
                <a:ea typeface="Times New Roman"/>
                <a:cs typeface="Times New Roman"/>
                <a:sym typeface="Times New Roman"/>
              </a:rPr>
              <a:t>Launch Questions help with</a:t>
            </a:r>
            <a:endParaRPr sz="2550">
              <a:solidFill>
                <a:srgbClr val="000000"/>
              </a:solidFill>
              <a:latin typeface="Times New Roman"/>
              <a:ea typeface="Times New Roman"/>
              <a:cs typeface="Times New Roman"/>
              <a:sym typeface="Times New Roman"/>
            </a:endParaRPr>
          </a:p>
          <a:p>
            <a:pPr marL="457200" lvl="0" indent="-341947" algn="l" rtl="0">
              <a:spcBef>
                <a:spcPts val="1200"/>
              </a:spcBef>
              <a:spcAft>
                <a:spcPts val="0"/>
              </a:spcAft>
              <a:buClr>
                <a:srgbClr val="000000"/>
              </a:buClr>
              <a:buSzPct val="100000"/>
              <a:buFont typeface="Times New Roman"/>
              <a:buChar char="●"/>
            </a:pPr>
            <a:r>
              <a:rPr lang="en" sz="2550">
                <a:solidFill>
                  <a:srgbClr val="000000"/>
                </a:solidFill>
                <a:latin typeface="Times New Roman"/>
                <a:ea typeface="Times New Roman"/>
                <a:cs typeface="Times New Roman"/>
                <a:sym typeface="Times New Roman"/>
              </a:rPr>
              <a:t>Helps you break loose from a stuck conversation, get back on course in a conversation</a:t>
            </a:r>
            <a:endParaRPr sz="255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2550">
                <a:solidFill>
                  <a:srgbClr val="000000"/>
                </a:solidFill>
                <a:latin typeface="Times New Roman"/>
                <a:ea typeface="Times New Roman"/>
                <a:cs typeface="Times New Roman"/>
                <a:sym typeface="Times New Roman"/>
              </a:rPr>
              <a:t>Momentum Questions help with</a:t>
            </a:r>
            <a:endParaRPr sz="2550">
              <a:solidFill>
                <a:srgbClr val="000000"/>
              </a:solidFill>
              <a:latin typeface="Times New Roman"/>
              <a:ea typeface="Times New Roman"/>
              <a:cs typeface="Times New Roman"/>
              <a:sym typeface="Times New Roman"/>
            </a:endParaRPr>
          </a:p>
          <a:p>
            <a:pPr marL="457200" lvl="0" indent="-341947" algn="l" rtl="0">
              <a:spcBef>
                <a:spcPts val="1200"/>
              </a:spcBef>
              <a:spcAft>
                <a:spcPts val="0"/>
              </a:spcAft>
              <a:buClr>
                <a:srgbClr val="000000"/>
              </a:buClr>
              <a:buSzPct val="100000"/>
              <a:buFont typeface="Times New Roman"/>
              <a:buChar char="●"/>
            </a:pPr>
            <a:r>
              <a:rPr lang="en" sz="2550">
                <a:solidFill>
                  <a:srgbClr val="000000"/>
                </a:solidFill>
                <a:latin typeface="Times New Roman"/>
                <a:ea typeface="Times New Roman"/>
                <a:cs typeface="Times New Roman"/>
                <a:sym typeface="Times New Roman"/>
              </a:rPr>
              <a:t>Instill confidence in the conversation, increase the other’s self-efficacy </a:t>
            </a:r>
            <a:endParaRPr sz="2550">
              <a:solidFill>
                <a:srgbClr val="000000"/>
              </a:solidFill>
            </a:endParaRPr>
          </a:p>
          <a:p>
            <a:pPr marL="0" lvl="0" indent="0" algn="l" rtl="0">
              <a:spcBef>
                <a:spcPts val="1200"/>
              </a:spcBef>
              <a:spcAft>
                <a:spcPts val="1200"/>
              </a:spcAft>
              <a:buNone/>
            </a:pPr>
            <a:endParaRPr>
              <a:solidFill>
                <a:srgbClr val="000000"/>
              </a:solidFill>
            </a:endParaRPr>
          </a:p>
        </p:txBody>
      </p:sp>
      <p:pic>
        <p:nvPicPr>
          <p:cNvPr id="232" name="Google Shape;232;p34"/>
          <p:cNvPicPr preferRelativeResize="0"/>
          <p:nvPr/>
        </p:nvPicPr>
        <p:blipFill>
          <a:blip r:embed="rId3">
            <a:alphaModFix/>
          </a:blip>
          <a:stretch>
            <a:fillRect/>
          </a:stretch>
        </p:blipFill>
        <p:spPr>
          <a:xfrm>
            <a:off x="5027150" y="-1"/>
            <a:ext cx="4116849" cy="69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p:cNvSpPr txBox="1">
            <a:spLocks noGrp="1"/>
          </p:cNvSpPr>
          <p:nvPr>
            <p:ph type="title"/>
          </p:nvPr>
        </p:nvSpPr>
        <p:spPr>
          <a:xfrm>
            <a:off x="324925" y="982475"/>
            <a:ext cx="8020200" cy="8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a:latin typeface="Times New Roman"/>
                <a:ea typeface="Times New Roman"/>
                <a:cs typeface="Times New Roman"/>
                <a:sym typeface="Times New Roman"/>
              </a:rPr>
              <a:t>Offering something meaningful in a conversation</a:t>
            </a:r>
            <a:endParaRPr sz="3400">
              <a:latin typeface="Times New Roman"/>
              <a:ea typeface="Times New Roman"/>
              <a:cs typeface="Times New Roman"/>
              <a:sym typeface="Times New Roman"/>
            </a:endParaRPr>
          </a:p>
        </p:txBody>
      </p:sp>
      <p:sp>
        <p:nvSpPr>
          <p:cNvPr id="238" name="Google Shape;238;p35"/>
          <p:cNvSpPr txBox="1">
            <a:spLocks noGrp="1"/>
          </p:cNvSpPr>
          <p:nvPr>
            <p:ph type="body" idx="1"/>
          </p:nvPr>
        </p:nvSpPr>
        <p:spPr>
          <a:xfrm>
            <a:off x="324925" y="1600000"/>
            <a:ext cx="7570800" cy="308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rgbClr val="000000"/>
              </a:solidFill>
            </a:endParaRPr>
          </a:p>
          <a:p>
            <a:pPr marL="457200" lvl="0" indent="-342900" algn="l" rtl="0">
              <a:spcBef>
                <a:spcPts val="120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Important to paraphrase/ prompt at least twice </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Giving advice and sharing your expertise is NOT an offer! </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Offer to share your experience or advice first </a:t>
            </a:r>
            <a:endParaRPr>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a:solidFill>
                  <a:srgbClr val="000000"/>
                </a:solidFill>
                <a:latin typeface="Times New Roman"/>
                <a:ea typeface="Times New Roman"/>
                <a:cs typeface="Times New Roman"/>
                <a:sym typeface="Times New Roman"/>
              </a:rPr>
              <a:t>Questions to ask yourself BEFORE inserting advice</a:t>
            </a:r>
            <a:endParaRPr>
              <a:solidFill>
                <a:srgbClr val="000000"/>
              </a:solidFill>
              <a:latin typeface="Times New Roman"/>
              <a:ea typeface="Times New Roman"/>
              <a:cs typeface="Times New Roman"/>
              <a:sym typeface="Times New Roman"/>
            </a:endParaRPr>
          </a:p>
          <a:p>
            <a:pPr marL="457200" lvl="0" indent="-342900" algn="l" rtl="0">
              <a:lnSpc>
                <a:spcPct val="100000"/>
              </a:lnSpc>
              <a:spcBef>
                <a:spcPts val="1200"/>
              </a:spcBef>
              <a:spcAft>
                <a:spcPts val="0"/>
              </a:spcAft>
              <a:buClr>
                <a:srgbClr val="000000"/>
              </a:buClr>
              <a:buSzPts val="1800"/>
              <a:buFont typeface="Times New Roman"/>
              <a:buAutoNum type="arabicPeriod"/>
            </a:pPr>
            <a:r>
              <a:rPr lang="en">
                <a:solidFill>
                  <a:srgbClr val="000000"/>
                </a:solidFill>
                <a:latin typeface="Times New Roman"/>
                <a:ea typeface="Times New Roman"/>
                <a:cs typeface="Times New Roman"/>
                <a:sym typeface="Times New Roman"/>
              </a:rPr>
              <a:t>Will it help the other make a decision?</a:t>
            </a:r>
            <a:endParaRPr>
              <a:solidFill>
                <a:srgbClr val="000000"/>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rgbClr val="000000"/>
              </a:buClr>
              <a:buSzPts val="1800"/>
              <a:buFont typeface="Times New Roman"/>
              <a:buAutoNum type="arabicPeriod"/>
            </a:pPr>
            <a:r>
              <a:rPr lang="en">
                <a:solidFill>
                  <a:srgbClr val="000000"/>
                </a:solidFill>
                <a:latin typeface="Times New Roman"/>
                <a:ea typeface="Times New Roman"/>
                <a:cs typeface="Times New Roman"/>
                <a:sym typeface="Times New Roman"/>
              </a:rPr>
              <a:t>Could it help shift the conversation into a positive perspective?</a:t>
            </a:r>
            <a:endParaRPr>
              <a:solidFill>
                <a:srgbClr val="000000"/>
              </a:solidFill>
              <a:latin typeface="Times New Roman"/>
              <a:ea typeface="Times New Roman"/>
              <a:cs typeface="Times New Roman"/>
              <a:sym typeface="Times New Roman"/>
            </a:endParaRPr>
          </a:p>
        </p:txBody>
      </p:sp>
      <p:pic>
        <p:nvPicPr>
          <p:cNvPr id="239" name="Google Shape;239;p35"/>
          <p:cNvPicPr preferRelativeResize="0"/>
          <p:nvPr/>
        </p:nvPicPr>
        <p:blipFill>
          <a:blip r:embed="rId3">
            <a:alphaModFix/>
          </a:blip>
          <a:stretch>
            <a:fillRect/>
          </a:stretch>
        </p:blipFill>
        <p:spPr>
          <a:xfrm>
            <a:off x="5027150" y="-1"/>
            <a:ext cx="4116849" cy="69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6"/>
          <p:cNvSpPr txBox="1">
            <a:spLocks noGrp="1"/>
          </p:cNvSpPr>
          <p:nvPr>
            <p:ph type="title"/>
          </p:nvPr>
        </p:nvSpPr>
        <p:spPr>
          <a:xfrm>
            <a:off x="727650" y="1837750"/>
            <a:ext cx="7688700" cy="535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400">
                <a:latin typeface="Times New Roman"/>
                <a:ea typeface="Times New Roman"/>
                <a:cs typeface="Times New Roman"/>
                <a:sym typeface="Times New Roman"/>
              </a:rPr>
              <a:t>Get to What Matters Tool Box </a:t>
            </a:r>
            <a:endParaRPr sz="3400">
              <a:latin typeface="Times New Roman"/>
              <a:ea typeface="Times New Roman"/>
              <a:cs typeface="Times New Roman"/>
              <a:sym typeface="Times New Roman"/>
            </a:endParaRPr>
          </a:p>
        </p:txBody>
      </p:sp>
      <p:pic>
        <p:nvPicPr>
          <p:cNvPr id="245" name="Google Shape;245;p36"/>
          <p:cNvPicPr preferRelativeResize="0"/>
          <p:nvPr/>
        </p:nvPicPr>
        <p:blipFill>
          <a:blip r:embed="rId3">
            <a:alphaModFix/>
          </a:blip>
          <a:stretch>
            <a:fillRect/>
          </a:stretch>
        </p:blipFill>
        <p:spPr>
          <a:xfrm>
            <a:off x="5027150" y="-1"/>
            <a:ext cx="4116849" cy="693500"/>
          </a:xfrm>
          <a:prstGeom prst="rect">
            <a:avLst/>
          </a:prstGeom>
          <a:noFill/>
          <a:ln>
            <a:noFill/>
          </a:ln>
        </p:spPr>
      </p:pic>
      <p:pic>
        <p:nvPicPr>
          <p:cNvPr id="246" name="Google Shape;246;p36"/>
          <p:cNvPicPr preferRelativeResize="0"/>
          <p:nvPr/>
        </p:nvPicPr>
        <p:blipFill>
          <a:blip r:embed="rId4">
            <a:alphaModFix/>
          </a:blip>
          <a:stretch>
            <a:fillRect/>
          </a:stretch>
        </p:blipFill>
        <p:spPr>
          <a:xfrm>
            <a:off x="2973475" y="2372950"/>
            <a:ext cx="3197061" cy="21339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7"/>
          <p:cNvPicPr preferRelativeResize="0"/>
          <p:nvPr/>
        </p:nvPicPr>
        <p:blipFill>
          <a:blip r:embed="rId3">
            <a:alphaModFix/>
          </a:blip>
          <a:stretch>
            <a:fillRect/>
          </a:stretch>
        </p:blipFill>
        <p:spPr>
          <a:xfrm>
            <a:off x="3081650" y="152400"/>
            <a:ext cx="3130639" cy="4838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400">
                <a:latin typeface="Times New Roman"/>
                <a:ea typeface="Times New Roman"/>
                <a:cs typeface="Times New Roman"/>
                <a:sym typeface="Times New Roman"/>
              </a:rPr>
              <a:t>Beginning a Conversation</a:t>
            </a:r>
            <a:endParaRPr sz="3400">
              <a:latin typeface="Times New Roman"/>
              <a:ea typeface="Times New Roman"/>
              <a:cs typeface="Times New Roman"/>
              <a:sym typeface="Times New Roman"/>
            </a:endParaRPr>
          </a:p>
        </p:txBody>
      </p:sp>
      <p:sp>
        <p:nvSpPr>
          <p:cNvPr id="257" name="Google Shape;257;p38"/>
          <p:cNvSpPr txBox="1">
            <a:spLocks noGrp="1"/>
          </p:cNvSpPr>
          <p:nvPr>
            <p:ph type="body" idx="1"/>
          </p:nvPr>
        </p:nvSpPr>
        <p:spPr>
          <a:xfrm>
            <a:off x="311700" y="1627650"/>
            <a:ext cx="8520600" cy="3354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Make it comfortable for all those involved</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Be present in the conversation</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Build rapport!</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Have authentic interest in the conversation</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Set expectations in the beginning of how the conversation is to go </a:t>
            </a:r>
            <a:endParaRPr>
              <a:solidFill>
                <a:srgbClr val="000000"/>
              </a:solidFill>
              <a:latin typeface="Times New Roman"/>
              <a:ea typeface="Times New Roman"/>
              <a:cs typeface="Times New Roman"/>
              <a:sym typeface="Times New Roman"/>
            </a:endParaRPr>
          </a:p>
        </p:txBody>
      </p:sp>
      <p:pic>
        <p:nvPicPr>
          <p:cNvPr id="258" name="Google Shape;258;p38"/>
          <p:cNvPicPr preferRelativeResize="0"/>
          <p:nvPr/>
        </p:nvPicPr>
        <p:blipFill>
          <a:blip r:embed="rId3">
            <a:alphaModFix/>
          </a:blip>
          <a:stretch>
            <a:fillRect/>
          </a:stretch>
        </p:blipFill>
        <p:spPr>
          <a:xfrm>
            <a:off x="5027150" y="-1"/>
            <a:ext cx="4116849" cy="693500"/>
          </a:xfrm>
          <a:prstGeom prst="rect">
            <a:avLst/>
          </a:prstGeom>
          <a:noFill/>
          <a:ln>
            <a:noFill/>
          </a:ln>
        </p:spPr>
      </p:pic>
      <p:pic>
        <p:nvPicPr>
          <p:cNvPr id="259" name="Google Shape;259;p38"/>
          <p:cNvPicPr preferRelativeResize="0"/>
          <p:nvPr/>
        </p:nvPicPr>
        <p:blipFill>
          <a:blip r:embed="rId4">
            <a:alphaModFix/>
          </a:blip>
          <a:stretch>
            <a:fillRect/>
          </a:stretch>
        </p:blipFill>
        <p:spPr>
          <a:xfrm>
            <a:off x="3410093" y="3432825"/>
            <a:ext cx="2323825" cy="15488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9"/>
          <p:cNvSpPr txBox="1">
            <a:spLocks noGrp="1"/>
          </p:cNvSpPr>
          <p:nvPr>
            <p:ph type="title"/>
          </p:nvPr>
        </p:nvSpPr>
        <p:spPr>
          <a:xfrm>
            <a:off x="727650" y="2254900"/>
            <a:ext cx="7688700" cy="890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3750">
                <a:latin typeface="Times New Roman"/>
                <a:ea typeface="Times New Roman"/>
                <a:cs typeface="Times New Roman"/>
                <a:sym typeface="Times New Roman"/>
              </a:rPr>
              <a:t>Challenging Styles in a Conversation</a:t>
            </a:r>
            <a:endParaRPr sz="375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2000">
                <a:solidFill>
                  <a:srgbClr val="38761D"/>
                </a:solidFill>
                <a:latin typeface="Lato"/>
                <a:ea typeface="Lato"/>
                <a:cs typeface="Lato"/>
                <a:sym typeface="Lato"/>
              </a:rPr>
              <a:t>THE SILENT ONE</a:t>
            </a:r>
            <a:endParaRPr sz="2000">
              <a:solidFill>
                <a:srgbClr val="38761D"/>
              </a:solidFill>
              <a:latin typeface="Lato"/>
              <a:ea typeface="Lato"/>
              <a:cs typeface="Lato"/>
              <a:sym typeface="Lato"/>
            </a:endParaRPr>
          </a:p>
          <a:p>
            <a:pPr marL="0" lvl="0" indent="0" algn="l" rtl="0">
              <a:spcBef>
                <a:spcPts val="1200"/>
              </a:spcBef>
              <a:spcAft>
                <a:spcPts val="0"/>
              </a:spcAft>
              <a:buNone/>
            </a:pPr>
            <a:endParaRPr/>
          </a:p>
          <a:p>
            <a:pPr marL="0" lvl="0" indent="0" algn="l" rtl="0">
              <a:spcBef>
                <a:spcPts val="0"/>
              </a:spcBef>
              <a:spcAft>
                <a:spcPts val="0"/>
              </a:spcAft>
              <a:buNone/>
            </a:pPr>
            <a:endParaRPr/>
          </a:p>
        </p:txBody>
      </p:sp>
      <p:sp>
        <p:nvSpPr>
          <p:cNvPr id="265" name="Google Shape;265;p39"/>
          <p:cNvSpPr txBox="1"/>
          <p:nvPr/>
        </p:nvSpPr>
        <p:spPr>
          <a:xfrm>
            <a:off x="600500" y="1912925"/>
            <a:ext cx="7688700" cy="30477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This individual is quiet</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Takes time to process information </a:t>
            </a:r>
            <a:endParaRPr sz="1800">
              <a:latin typeface="Times New Roman"/>
              <a:ea typeface="Times New Roman"/>
              <a:cs typeface="Times New Roman"/>
              <a:sym typeface="Times New Roman"/>
            </a:endParaRPr>
          </a:p>
          <a:p>
            <a:pPr marL="457200" lvl="0" indent="0" algn="l" rtl="0">
              <a:spcBef>
                <a:spcPts val="0"/>
              </a:spcBef>
              <a:spcAft>
                <a:spcPts val="0"/>
              </a:spcAft>
              <a:buNone/>
            </a:pPr>
            <a:endParaRPr sz="1800">
              <a:latin typeface="Times New Roman"/>
              <a:ea typeface="Times New Roman"/>
              <a:cs typeface="Times New Roman"/>
              <a:sym typeface="Times New Roman"/>
            </a:endParaRPr>
          </a:p>
          <a:p>
            <a:pPr marL="0" lvl="0" indent="0" algn="l" rtl="0">
              <a:spcBef>
                <a:spcPts val="0"/>
              </a:spcBef>
              <a:spcAft>
                <a:spcPts val="0"/>
              </a:spcAft>
              <a:buNone/>
            </a:pPr>
            <a:r>
              <a:rPr lang="en" sz="1800" u="sng">
                <a:latin typeface="Times New Roman"/>
                <a:ea typeface="Times New Roman"/>
                <a:cs typeface="Times New Roman"/>
                <a:sym typeface="Times New Roman"/>
              </a:rPr>
              <a:t>Tips</a:t>
            </a:r>
            <a:endParaRPr sz="1800" u="sng">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Engage them early </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Create space in the conversation by pausing and affirming you are listening with a smile</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Use open questions </a:t>
            </a:r>
            <a:endParaRPr sz="1800">
              <a:latin typeface="Times New Roman"/>
              <a:ea typeface="Times New Roman"/>
              <a:cs typeface="Times New Roman"/>
              <a:sym typeface="Times New Roman"/>
            </a:endParaRPr>
          </a:p>
          <a:p>
            <a:pPr marL="0" lvl="0" indent="0" algn="l" rtl="0">
              <a:spcBef>
                <a:spcPts val="0"/>
              </a:spcBef>
              <a:spcAft>
                <a:spcPts val="0"/>
              </a:spcAft>
              <a:buNone/>
            </a:pPr>
            <a:endParaRPr>
              <a:latin typeface="Lato"/>
              <a:ea typeface="Lato"/>
              <a:cs typeface="Lato"/>
              <a:sym typeface="Lato"/>
            </a:endParaRPr>
          </a:p>
          <a:p>
            <a:pPr marL="45720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pic>
        <p:nvPicPr>
          <p:cNvPr id="266" name="Google Shape;266;p39"/>
          <p:cNvPicPr preferRelativeResize="0"/>
          <p:nvPr/>
        </p:nvPicPr>
        <p:blipFill>
          <a:blip r:embed="rId3">
            <a:alphaModFix/>
          </a:blip>
          <a:stretch>
            <a:fillRect/>
          </a:stretch>
        </p:blipFill>
        <p:spPr>
          <a:xfrm>
            <a:off x="5027150" y="-1"/>
            <a:ext cx="4116849" cy="69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0"/>
          <p:cNvSpPr txBox="1">
            <a:spLocks noGrp="1"/>
          </p:cNvSpPr>
          <p:nvPr>
            <p:ph type="title"/>
          </p:nvPr>
        </p:nvSpPr>
        <p:spPr>
          <a:xfrm>
            <a:off x="311700" y="693500"/>
            <a:ext cx="8520600" cy="8313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3750">
                <a:latin typeface="Times New Roman"/>
                <a:ea typeface="Times New Roman"/>
                <a:cs typeface="Times New Roman"/>
                <a:sym typeface="Times New Roman"/>
              </a:rPr>
              <a:t>Challenging Styles in a Conversation</a:t>
            </a:r>
            <a:endParaRPr sz="3750">
              <a:latin typeface="Times New Roman"/>
              <a:ea typeface="Times New Roman"/>
              <a:cs typeface="Times New Roman"/>
              <a:sym typeface="Times New Roman"/>
            </a:endParaRPr>
          </a:p>
          <a:p>
            <a:pPr marL="0" lvl="0" indent="0" algn="l" rtl="0">
              <a:lnSpc>
                <a:spcPct val="115000"/>
              </a:lnSpc>
              <a:spcBef>
                <a:spcPts val="0"/>
              </a:spcBef>
              <a:spcAft>
                <a:spcPts val="1200"/>
              </a:spcAft>
              <a:buNone/>
            </a:pPr>
            <a:r>
              <a:rPr lang="en" sz="2000">
                <a:solidFill>
                  <a:srgbClr val="38761D"/>
                </a:solidFill>
                <a:latin typeface="Lato"/>
                <a:ea typeface="Lato"/>
                <a:cs typeface="Lato"/>
                <a:sym typeface="Lato"/>
              </a:rPr>
              <a:t>COMPLAINERS, VICTIMS &amp; DRAMA QUEENS</a:t>
            </a:r>
            <a:endParaRPr/>
          </a:p>
        </p:txBody>
      </p:sp>
      <p:sp>
        <p:nvSpPr>
          <p:cNvPr id="272" name="Google Shape;272;p40"/>
          <p:cNvSpPr txBox="1">
            <a:spLocks noGrp="1"/>
          </p:cNvSpPr>
          <p:nvPr>
            <p:ph type="body" idx="1"/>
          </p:nvPr>
        </p:nvSpPr>
        <p:spPr>
          <a:xfrm>
            <a:off x="311700" y="1721300"/>
            <a:ext cx="8520600" cy="33540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People who constantly find the bad in every situation</a:t>
            </a:r>
            <a:endParaRPr>
              <a:solidFill>
                <a:srgbClr val="000000"/>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See potential worst-case scenarios</a:t>
            </a:r>
            <a:endParaRPr>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u="sng">
                <a:solidFill>
                  <a:srgbClr val="000000"/>
                </a:solidFill>
                <a:latin typeface="Times New Roman"/>
                <a:ea typeface="Times New Roman"/>
                <a:cs typeface="Times New Roman"/>
                <a:sym typeface="Times New Roman"/>
              </a:rPr>
              <a:t>Tips</a:t>
            </a:r>
            <a:endParaRPr u="sng">
              <a:solidFill>
                <a:srgbClr val="000000"/>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Look beyond the negative</a:t>
            </a:r>
            <a:endParaRPr>
              <a:solidFill>
                <a:srgbClr val="000000"/>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Validate their concerns </a:t>
            </a:r>
            <a:endParaRPr>
              <a:solidFill>
                <a:srgbClr val="000000"/>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Redirect towards the future</a:t>
            </a:r>
            <a:endParaRPr>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a:p>
        </p:txBody>
      </p:sp>
      <p:pic>
        <p:nvPicPr>
          <p:cNvPr id="273" name="Google Shape;273;p40"/>
          <p:cNvPicPr preferRelativeResize="0"/>
          <p:nvPr/>
        </p:nvPicPr>
        <p:blipFill>
          <a:blip r:embed="rId3">
            <a:alphaModFix/>
          </a:blip>
          <a:stretch>
            <a:fillRect/>
          </a:stretch>
        </p:blipFill>
        <p:spPr>
          <a:xfrm>
            <a:off x="5027150" y="-1"/>
            <a:ext cx="4116849" cy="69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1"/>
          <p:cNvSpPr txBox="1">
            <a:spLocks noGrp="1"/>
          </p:cNvSpPr>
          <p:nvPr>
            <p:ph type="title"/>
          </p:nvPr>
        </p:nvSpPr>
        <p:spPr>
          <a:xfrm>
            <a:off x="311700" y="616450"/>
            <a:ext cx="8520600" cy="8313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3750">
                <a:latin typeface="Times New Roman"/>
                <a:ea typeface="Times New Roman"/>
                <a:cs typeface="Times New Roman"/>
                <a:sym typeface="Times New Roman"/>
              </a:rPr>
              <a:t>Challenging Styles in a Conversation</a:t>
            </a:r>
            <a:endParaRPr sz="3750">
              <a:latin typeface="Times New Roman"/>
              <a:ea typeface="Times New Roman"/>
              <a:cs typeface="Times New Roman"/>
              <a:sym typeface="Times New Roman"/>
            </a:endParaRPr>
          </a:p>
          <a:p>
            <a:pPr marL="0" lvl="0" indent="0" algn="l" rtl="0">
              <a:lnSpc>
                <a:spcPct val="115000"/>
              </a:lnSpc>
              <a:spcBef>
                <a:spcPts val="0"/>
              </a:spcBef>
              <a:spcAft>
                <a:spcPts val="1200"/>
              </a:spcAft>
              <a:buNone/>
            </a:pPr>
            <a:r>
              <a:rPr lang="en" sz="2000">
                <a:solidFill>
                  <a:srgbClr val="38761D"/>
                </a:solidFill>
                <a:latin typeface="Lato"/>
                <a:ea typeface="Lato"/>
                <a:cs typeface="Lato"/>
                <a:sym typeface="Lato"/>
              </a:rPr>
              <a:t>THE SNIPER</a:t>
            </a:r>
            <a:endParaRPr/>
          </a:p>
        </p:txBody>
      </p:sp>
      <p:sp>
        <p:nvSpPr>
          <p:cNvPr id="279" name="Google Shape;279;p41"/>
          <p:cNvSpPr txBox="1">
            <a:spLocks noGrp="1"/>
          </p:cNvSpPr>
          <p:nvPr>
            <p:ph type="body" idx="1"/>
          </p:nvPr>
        </p:nvSpPr>
        <p:spPr>
          <a:xfrm>
            <a:off x="311700" y="1525750"/>
            <a:ext cx="8520600" cy="33540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This person is always the first to shut down ideas </a:t>
            </a:r>
            <a:endParaRPr>
              <a:solidFill>
                <a:srgbClr val="000000"/>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Tend to be reactive and automatic </a:t>
            </a:r>
            <a:endParaRPr>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u="sng">
                <a:solidFill>
                  <a:srgbClr val="000000"/>
                </a:solidFill>
                <a:latin typeface="Times New Roman"/>
                <a:ea typeface="Times New Roman"/>
                <a:cs typeface="Times New Roman"/>
                <a:sym typeface="Times New Roman"/>
              </a:rPr>
              <a:t>Tips</a:t>
            </a:r>
            <a:endParaRPr u="sng">
              <a:solidFill>
                <a:srgbClr val="000000"/>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Pause, prompt, paraphrase</a:t>
            </a:r>
            <a:endParaRPr>
              <a:solidFill>
                <a:srgbClr val="000000"/>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Dive more into their concerns </a:t>
            </a:r>
            <a:endParaRPr>
              <a:solidFill>
                <a:srgbClr val="000000"/>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Use discovery questions </a:t>
            </a:r>
            <a:endParaRPr>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solidFill>
                <a:srgbClr val="000000"/>
              </a:solidFill>
            </a:endParaRPr>
          </a:p>
          <a:p>
            <a:pPr marL="457200" lvl="0" indent="0" algn="l" rtl="0">
              <a:lnSpc>
                <a:spcPct val="100000"/>
              </a:lnSpc>
              <a:spcBef>
                <a:spcPts val="0"/>
              </a:spcBef>
              <a:spcAft>
                <a:spcPts val="0"/>
              </a:spcAft>
              <a:buNone/>
            </a:pPr>
            <a:endParaRPr/>
          </a:p>
        </p:txBody>
      </p:sp>
      <p:pic>
        <p:nvPicPr>
          <p:cNvPr id="280" name="Google Shape;280;p41"/>
          <p:cNvPicPr preferRelativeResize="0"/>
          <p:nvPr/>
        </p:nvPicPr>
        <p:blipFill>
          <a:blip r:embed="rId3">
            <a:alphaModFix/>
          </a:blip>
          <a:stretch>
            <a:fillRect/>
          </a:stretch>
        </p:blipFill>
        <p:spPr>
          <a:xfrm>
            <a:off x="5027150" y="-1"/>
            <a:ext cx="4116849" cy="69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785975" y="706050"/>
            <a:ext cx="5253300" cy="53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a:latin typeface="Times New Roman"/>
                <a:ea typeface="Times New Roman"/>
                <a:cs typeface="Times New Roman"/>
                <a:sym typeface="Times New Roman"/>
              </a:rPr>
              <a:t>About the Authors</a:t>
            </a:r>
            <a:endParaRPr sz="3400">
              <a:latin typeface="Times New Roman"/>
              <a:ea typeface="Times New Roman"/>
              <a:cs typeface="Times New Roman"/>
              <a:sym typeface="Times New Roman"/>
            </a:endParaRPr>
          </a:p>
        </p:txBody>
      </p:sp>
      <p:pic>
        <p:nvPicPr>
          <p:cNvPr id="77" name="Google Shape;77;p15"/>
          <p:cNvPicPr preferRelativeResize="0"/>
          <p:nvPr/>
        </p:nvPicPr>
        <p:blipFill>
          <a:blip r:embed="rId3">
            <a:alphaModFix/>
          </a:blip>
          <a:stretch>
            <a:fillRect/>
          </a:stretch>
        </p:blipFill>
        <p:spPr>
          <a:xfrm>
            <a:off x="1629100" y="1241250"/>
            <a:ext cx="1607250" cy="1598550"/>
          </a:xfrm>
          <a:prstGeom prst="rect">
            <a:avLst/>
          </a:prstGeom>
          <a:noFill/>
          <a:ln>
            <a:noFill/>
          </a:ln>
        </p:spPr>
      </p:pic>
      <p:pic>
        <p:nvPicPr>
          <p:cNvPr id="78" name="Google Shape;78;p15"/>
          <p:cNvPicPr preferRelativeResize="0"/>
          <p:nvPr/>
        </p:nvPicPr>
        <p:blipFill>
          <a:blip r:embed="rId4">
            <a:alphaModFix/>
          </a:blip>
          <a:stretch>
            <a:fillRect/>
          </a:stretch>
        </p:blipFill>
        <p:spPr>
          <a:xfrm>
            <a:off x="5336525" y="1241250"/>
            <a:ext cx="1607250" cy="1607250"/>
          </a:xfrm>
          <a:prstGeom prst="rect">
            <a:avLst/>
          </a:prstGeom>
          <a:noFill/>
          <a:ln>
            <a:noFill/>
          </a:ln>
        </p:spPr>
      </p:pic>
      <p:sp>
        <p:nvSpPr>
          <p:cNvPr id="79" name="Google Shape;79;p15"/>
          <p:cNvSpPr txBox="1"/>
          <p:nvPr/>
        </p:nvSpPr>
        <p:spPr>
          <a:xfrm>
            <a:off x="1791550" y="3014800"/>
            <a:ext cx="1918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Times New Roman"/>
                <a:ea typeface="Times New Roman"/>
                <a:cs typeface="Times New Roman"/>
                <a:sym typeface="Times New Roman"/>
              </a:rPr>
              <a:t>Wendy D. Lynch</a:t>
            </a:r>
            <a:endParaRPr sz="1800" b="1">
              <a:latin typeface="Times New Roman"/>
              <a:ea typeface="Times New Roman"/>
              <a:cs typeface="Times New Roman"/>
              <a:sym typeface="Times New Roman"/>
            </a:endParaRPr>
          </a:p>
        </p:txBody>
      </p:sp>
      <p:sp>
        <p:nvSpPr>
          <p:cNvPr id="80" name="Google Shape;80;p15"/>
          <p:cNvSpPr txBox="1"/>
          <p:nvPr/>
        </p:nvSpPr>
        <p:spPr>
          <a:xfrm>
            <a:off x="5308450" y="3072600"/>
            <a:ext cx="2377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Times New Roman"/>
                <a:ea typeface="Times New Roman"/>
                <a:cs typeface="Times New Roman"/>
                <a:sym typeface="Times New Roman"/>
              </a:rPr>
              <a:t>Clydette de Groot</a:t>
            </a:r>
            <a:endParaRPr sz="1800" b="1">
              <a:latin typeface="Times New Roman"/>
              <a:ea typeface="Times New Roman"/>
              <a:cs typeface="Times New Roman"/>
              <a:sym typeface="Times New Roman"/>
            </a:endParaRPr>
          </a:p>
        </p:txBody>
      </p:sp>
      <p:sp>
        <p:nvSpPr>
          <p:cNvPr id="81" name="Google Shape;81;p15"/>
          <p:cNvSpPr txBox="1"/>
          <p:nvPr/>
        </p:nvSpPr>
        <p:spPr>
          <a:xfrm>
            <a:off x="878450" y="3415000"/>
            <a:ext cx="36177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Times New Roman"/>
                <a:ea typeface="Times New Roman"/>
                <a:cs typeface="Times New Roman"/>
                <a:sym typeface="Times New Roman"/>
              </a:rPr>
              <a:t>Research scientist and statistician in various fields. Dr. Lynch is known for consulting with start-ups and Fortune 500 companies to help her clients succeed</a:t>
            </a:r>
            <a:endParaRPr sz="1800">
              <a:latin typeface="Times New Roman"/>
              <a:ea typeface="Times New Roman"/>
              <a:cs typeface="Times New Roman"/>
              <a:sym typeface="Times New Roman"/>
            </a:endParaRPr>
          </a:p>
        </p:txBody>
      </p:sp>
      <p:sp>
        <p:nvSpPr>
          <p:cNvPr id="82" name="Google Shape;82;p15"/>
          <p:cNvSpPr txBox="1"/>
          <p:nvPr/>
        </p:nvSpPr>
        <p:spPr>
          <a:xfrm>
            <a:off x="4879775" y="3396250"/>
            <a:ext cx="41169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Times New Roman"/>
                <a:ea typeface="Times New Roman"/>
                <a:cs typeface="Times New Roman"/>
                <a:sym typeface="Times New Roman"/>
              </a:rPr>
              <a:t>Psychologist, clinical professor in Family Medicine, and consultant. Dr. de Groot helps support nonprofit and public corporations in the US and Europe through The de Groot Foundation</a:t>
            </a:r>
            <a:endParaRPr sz="1800">
              <a:latin typeface="Times New Roman"/>
              <a:ea typeface="Times New Roman"/>
              <a:cs typeface="Times New Roman"/>
              <a:sym typeface="Times New Roman"/>
            </a:endParaRPr>
          </a:p>
        </p:txBody>
      </p:sp>
      <p:pic>
        <p:nvPicPr>
          <p:cNvPr id="83" name="Google Shape;83;p15"/>
          <p:cNvPicPr preferRelativeResize="0"/>
          <p:nvPr/>
        </p:nvPicPr>
        <p:blipFill>
          <a:blip r:embed="rId5">
            <a:alphaModFix/>
          </a:blip>
          <a:stretch>
            <a:fillRect/>
          </a:stretch>
        </p:blipFill>
        <p:spPr>
          <a:xfrm>
            <a:off x="5027150" y="-1"/>
            <a:ext cx="4116849" cy="69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2"/>
          <p:cNvSpPr txBox="1">
            <a:spLocks noGrp="1"/>
          </p:cNvSpPr>
          <p:nvPr>
            <p:ph type="title"/>
          </p:nvPr>
        </p:nvSpPr>
        <p:spPr>
          <a:xfrm>
            <a:off x="311700" y="628000"/>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400">
                <a:latin typeface="Times New Roman"/>
                <a:ea typeface="Times New Roman"/>
                <a:cs typeface="Times New Roman"/>
                <a:sym typeface="Times New Roman"/>
              </a:rPr>
              <a:t>Communicating in a Virtual Setting</a:t>
            </a:r>
            <a:endParaRPr sz="3400">
              <a:latin typeface="Times New Roman"/>
              <a:ea typeface="Times New Roman"/>
              <a:cs typeface="Times New Roman"/>
              <a:sym typeface="Times New Roman"/>
            </a:endParaRPr>
          </a:p>
        </p:txBody>
      </p:sp>
      <p:sp>
        <p:nvSpPr>
          <p:cNvPr id="286" name="Google Shape;286;p42"/>
          <p:cNvSpPr txBox="1">
            <a:spLocks noGrp="1"/>
          </p:cNvSpPr>
          <p:nvPr>
            <p:ph type="body" idx="1"/>
          </p:nvPr>
        </p:nvSpPr>
        <p:spPr>
          <a:xfrm>
            <a:off x="544500" y="1629750"/>
            <a:ext cx="7835400" cy="323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2300" b="1">
                <a:solidFill>
                  <a:srgbClr val="000000"/>
                </a:solidFill>
                <a:latin typeface="Times New Roman"/>
                <a:ea typeface="Times New Roman"/>
                <a:cs typeface="Times New Roman"/>
                <a:sym typeface="Times New Roman"/>
              </a:rPr>
              <a:t>Tips to more effectively communicate on the phone or via your next ZOOM call</a:t>
            </a:r>
            <a:endParaRPr sz="2300" b="1">
              <a:solidFill>
                <a:srgbClr val="000000"/>
              </a:solidFill>
              <a:latin typeface="Times New Roman"/>
              <a:ea typeface="Times New Roman"/>
              <a:cs typeface="Times New Roman"/>
              <a:sym typeface="Times New Roman"/>
            </a:endParaRPr>
          </a:p>
          <a:p>
            <a:pPr marL="457200" lvl="0" indent="-352742" algn="l" rtl="0">
              <a:spcBef>
                <a:spcPts val="1200"/>
              </a:spcBef>
              <a:spcAft>
                <a:spcPts val="0"/>
              </a:spcAft>
              <a:buClr>
                <a:srgbClr val="000000"/>
              </a:buClr>
              <a:buSzPct val="100000"/>
              <a:buFont typeface="Times New Roman"/>
              <a:buChar char="●"/>
            </a:pPr>
            <a:r>
              <a:rPr lang="en" sz="2300">
                <a:solidFill>
                  <a:srgbClr val="000000"/>
                </a:solidFill>
                <a:latin typeface="Times New Roman"/>
                <a:ea typeface="Times New Roman"/>
                <a:cs typeface="Times New Roman"/>
                <a:sym typeface="Times New Roman"/>
              </a:rPr>
              <a:t>Reconsider multitasking </a:t>
            </a:r>
            <a:endParaRPr sz="2300">
              <a:solidFill>
                <a:srgbClr val="000000"/>
              </a:solidFill>
              <a:latin typeface="Times New Roman"/>
              <a:ea typeface="Times New Roman"/>
              <a:cs typeface="Times New Roman"/>
              <a:sym typeface="Times New Roman"/>
            </a:endParaRPr>
          </a:p>
          <a:p>
            <a:pPr marL="457200" lvl="0" indent="-352742" algn="l" rtl="0">
              <a:spcBef>
                <a:spcPts val="0"/>
              </a:spcBef>
              <a:spcAft>
                <a:spcPts val="0"/>
              </a:spcAft>
              <a:buClr>
                <a:srgbClr val="000000"/>
              </a:buClr>
              <a:buSzPct val="100000"/>
              <a:buFont typeface="Times New Roman"/>
              <a:buChar char="●"/>
            </a:pPr>
            <a:r>
              <a:rPr lang="en" sz="2300">
                <a:solidFill>
                  <a:srgbClr val="000000"/>
                </a:solidFill>
                <a:latin typeface="Times New Roman"/>
                <a:ea typeface="Times New Roman"/>
                <a:cs typeface="Times New Roman"/>
                <a:sym typeface="Times New Roman"/>
              </a:rPr>
              <a:t>Reconsider using the mute button </a:t>
            </a:r>
            <a:endParaRPr sz="2300">
              <a:solidFill>
                <a:srgbClr val="000000"/>
              </a:solidFill>
              <a:latin typeface="Times New Roman"/>
              <a:ea typeface="Times New Roman"/>
              <a:cs typeface="Times New Roman"/>
              <a:sym typeface="Times New Roman"/>
            </a:endParaRPr>
          </a:p>
          <a:p>
            <a:pPr marL="457200" lvl="0" indent="-352742" algn="l" rtl="0">
              <a:spcBef>
                <a:spcPts val="0"/>
              </a:spcBef>
              <a:spcAft>
                <a:spcPts val="0"/>
              </a:spcAft>
              <a:buClr>
                <a:srgbClr val="000000"/>
              </a:buClr>
              <a:buSzPct val="100000"/>
              <a:buFont typeface="Times New Roman"/>
              <a:buChar char="●"/>
            </a:pPr>
            <a:r>
              <a:rPr lang="en" sz="2300">
                <a:solidFill>
                  <a:srgbClr val="000000"/>
                </a:solidFill>
                <a:latin typeface="Times New Roman"/>
                <a:ea typeface="Times New Roman"/>
                <a:cs typeface="Times New Roman"/>
                <a:sym typeface="Times New Roman"/>
              </a:rPr>
              <a:t>Demonstrate to them that you have listened</a:t>
            </a:r>
            <a:endParaRPr sz="2300">
              <a:solidFill>
                <a:srgbClr val="000000"/>
              </a:solidFill>
              <a:latin typeface="Times New Roman"/>
              <a:ea typeface="Times New Roman"/>
              <a:cs typeface="Times New Roman"/>
              <a:sym typeface="Times New Roman"/>
            </a:endParaRPr>
          </a:p>
          <a:p>
            <a:pPr marL="457200" lvl="0" indent="-352742" algn="l" rtl="0">
              <a:spcBef>
                <a:spcPts val="0"/>
              </a:spcBef>
              <a:spcAft>
                <a:spcPts val="0"/>
              </a:spcAft>
              <a:buClr>
                <a:srgbClr val="000000"/>
              </a:buClr>
              <a:buSzPct val="100000"/>
              <a:buFont typeface="Times New Roman"/>
              <a:buChar char="●"/>
            </a:pPr>
            <a:r>
              <a:rPr lang="en" sz="2300">
                <a:solidFill>
                  <a:srgbClr val="000000"/>
                </a:solidFill>
                <a:latin typeface="Times New Roman"/>
                <a:ea typeface="Times New Roman"/>
                <a:cs typeface="Times New Roman"/>
                <a:sym typeface="Times New Roman"/>
              </a:rPr>
              <a:t>Say what they can’t see</a:t>
            </a:r>
            <a:endParaRPr sz="2300">
              <a:solidFill>
                <a:srgbClr val="000000"/>
              </a:solidFill>
              <a:latin typeface="Times New Roman"/>
              <a:ea typeface="Times New Roman"/>
              <a:cs typeface="Times New Roman"/>
              <a:sym typeface="Times New Roman"/>
            </a:endParaRPr>
          </a:p>
          <a:p>
            <a:pPr marL="914400" lvl="0" indent="0" algn="l" rtl="0">
              <a:spcBef>
                <a:spcPts val="1200"/>
              </a:spcBef>
              <a:spcAft>
                <a:spcPts val="0"/>
              </a:spcAft>
              <a:buNone/>
            </a:pPr>
            <a:endParaRPr>
              <a:solidFill>
                <a:srgbClr val="000000"/>
              </a:solidFill>
            </a:endParaRPr>
          </a:p>
          <a:p>
            <a:pPr marL="0" lvl="0" indent="0" algn="l" rtl="0">
              <a:spcBef>
                <a:spcPts val="1200"/>
              </a:spcBef>
              <a:spcAft>
                <a:spcPts val="0"/>
              </a:spcAft>
              <a:buNone/>
            </a:pPr>
            <a:endParaRPr>
              <a:solidFill>
                <a:srgbClr val="000000"/>
              </a:solidFill>
            </a:endParaRPr>
          </a:p>
          <a:p>
            <a:pPr marL="0" lvl="0" indent="0" algn="l" rtl="0">
              <a:spcBef>
                <a:spcPts val="1200"/>
              </a:spcBef>
              <a:spcAft>
                <a:spcPts val="1200"/>
              </a:spcAft>
              <a:buNone/>
            </a:pPr>
            <a:endParaRPr/>
          </a:p>
        </p:txBody>
      </p:sp>
      <p:pic>
        <p:nvPicPr>
          <p:cNvPr id="287" name="Google Shape;287;p42"/>
          <p:cNvPicPr preferRelativeResize="0"/>
          <p:nvPr/>
        </p:nvPicPr>
        <p:blipFill>
          <a:blip r:embed="rId3">
            <a:alphaModFix/>
          </a:blip>
          <a:stretch>
            <a:fillRect/>
          </a:stretch>
        </p:blipFill>
        <p:spPr>
          <a:xfrm>
            <a:off x="5027150" y="-1"/>
            <a:ext cx="4116849" cy="693500"/>
          </a:xfrm>
          <a:prstGeom prst="rect">
            <a:avLst/>
          </a:prstGeom>
          <a:noFill/>
          <a:ln>
            <a:noFill/>
          </a:ln>
        </p:spPr>
      </p:pic>
      <p:pic>
        <p:nvPicPr>
          <p:cNvPr id="288" name="Google Shape;288;p42"/>
          <p:cNvPicPr preferRelativeResize="0"/>
          <p:nvPr/>
        </p:nvPicPr>
        <p:blipFill>
          <a:blip r:embed="rId4">
            <a:alphaModFix/>
          </a:blip>
          <a:stretch>
            <a:fillRect/>
          </a:stretch>
        </p:blipFill>
        <p:spPr>
          <a:xfrm>
            <a:off x="6330826" y="2161425"/>
            <a:ext cx="2341202" cy="1560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3"/>
          <p:cNvSpPr txBox="1">
            <a:spLocks noGrp="1"/>
          </p:cNvSpPr>
          <p:nvPr>
            <p:ph type="title"/>
          </p:nvPr>
        </p:nvSpPr>
        <p:spPr>
          <a:xfrm>
            <a:off x="311700" y="693500"/>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400">
                <a:latin typeface="Times New Roman"/>
                <a:ea typeface="Times New Roman"/>
                <a:cs typeface="Times New Roman"/>
                <a:sym typeface="Times New Roman"/>
              </a:rPr>
              <a:t>Communicating in a Group Setting</a:t>
            </a:r>
            <a:endParaRPr sz="3400">
              <a:latin typeface="Times New Roman"/>
              <a:ea typeface="Times New Roman"/>
              <a:cs typeface="Times New Roman"/>
              <a:sym typeface="Times New Roman"/>
            </a:endParaRPr>
          </a:p>
        </p:txBody>
      </p:sp>
      <p:sp>
        <p:nvSpPr>
          <p:cNvPr id="294" name="Google Shape;294;p43"/>
          <p:cNvSpPr txBox="1">
            <a:spLocks noGrp="1"/>
          </p:cNvSpPr>
          <p:nvPr>
            <p:ph type="body" idx="1"/>
          </p:nvPr>
        </p:nvSpPr>
        <p:spPr>
          <a:xfrm>
            <a:off x="994100" y="2078875"/>
            <a:ext cx="3332400" cy="1943400"/>
          </a:xfrm>
          <a:prstGeom prst="rect">
            <a:avLst/>
          </a:prstGeom>
        </p:spPr>
        <p:txBody>
          <a:bodyPr spcFirstLastPara="1" wrap="square" lIns="91425" tIns="91425" rIns="91425" bIns="91425" anchor="t" anchorCtr="0">
            <a:normAutofit fontScale="62500"/>
          </a:bodyPr>
          <a:lstStyle/>
          <a:p>
            <a:pPr marL="0" lvl="0" indent="0" algn="l" rtl="0">
              <a:spcBef>
                <a:spcPts val="0"/>
              </a:spcBef>
              <a:spcAft>
                <a:spcPts val="0"/>
              </a:spcAft>
              <a:buNone/>
            </a:pPr>
            <a:r>
              <a:rPr lang="en" sz="2850" b="1">
                <a:solidFill>
                  <a:srgbClr val="000000"/>
                </a:solidFill>
                <a:latin typeface="Times New Roman"/>
                <a:ea typeface="Times New Roman"/>
                <a:cs typeface="Times New Roman"/>
                <a:sym typeface="Times New Roman"/>
              </a:rPr>
              <a:t>Before the meeting</a:t>
            </a:r>
            <a:endParaRPr sz="2850" b="1">
              <a:solidFill>
                <a:srgbClr val="000000"/>
              </a:solidFill>
              <a:latin typeface="Times New Roman"/>
              <a:ea typeface="Times New Roman"/>
              <a:cs typeface="Times New Roman"/>
              <a:sym typeface="Times New Roman"/>
            </a:endParaRPr>
          </a:p>
          <a:p>
            <a:pPr marL="457200" lvl="0" indent="-341709" algn="l" rtl="0">
              <a:spcBef>
                <a:spcPts val="1200"/>
              </a:spcBef>
              <a:spcAft>
                <a:spcPts val="0"/>
              </a:spcAft>
              <a:buClr>
                <a:srgbClr val="000000"/>
              </a:buClr>
              <a:buSzPct val="100000"/>
              <a:buFont typeface="Times New Roman"/>
              <a:buChar char="●"/>
            </a:pPr>
            <a:r>
              <a:rPr lang="en" sz="2850">
                <a:solidFill>
                  <a:srgbClr val="000000"/>
                </a:solidFill>
                <a:latin typeface="Times New Roman"/>
                <a:ea typeface="Times New Roman"/>
                <a:cs typeface="Times New Roman"/>
                <a:sym typeface="Times New Roman"/>
              </a:rPr>
              <a:t>Convene the right people</a:t>
            </a:r>
            <a:endParaRPr sz="2850">
              <a:solidFill>
                <a:srgbClr val="000000"/>
              </a:solidFill>
              <a:latin typeface="Times New Roman"/>
              <a:ea typeface="Times New Roman"/>
              <a:cs typeface="Times New Roman"/>
              <a:sym typeface="Times New Roman"/>
            </a:endParaRPr>
          </a:p>
          <a:p>
            <a:pPr marL="457200" lvl="0" indent="-341709" algn="l" rtl="0">
              <a:spcBef>
                <a:spcPts val="0"/>
              </a:spcBef>
              <a:spcAft>
                <a:spcPts val="0"/>
              </a:spcAft>
              <a:buClr>
                <a:srgbClr val="000000"/>
              </a:buClr>
              <a:buSzPct val="100000"/>
              <a:buFont typeface="Times New Roman"/>
              <a:buChar char="●"/>
            </a:pPr>
            <a:r>
              <a:rPr lang="en" sz="2850">
                <a:solidFill>
                  <a:srgbClr val="000000"/>
                </a:solidFill>
                <a:latin typeface="Times New Roman"/>
                <a:ea typeface="Times New Roman"/>
                <a:cs typeface="Times New Roman"/>
                <a:sym typeface="Times New Roman"/>
              </a:rPr>
              <a:t>Head in the same direction</a:t>
            </a:r>
            <a:endParaRPr sz="2850">
              <a:solidFill>
                <a:srgbClr val="000000"/>
              </a:solidFill>
              <a:latin typeface="Times New Roman"/>
              <a:ea typeface="Times New Roman"/>
              <a:cs typeface="Times New Roman"/>
              <a:sym typeface="Times New Roman"/>
            </a:endParaRPr>
          </a:p>
          <a:p>
            <a:pPr marL="457200" lvl="0" indent="-341709" algn="l" rtl="0">
              <a:spcBef>
                <a:spcPts val="0"/>
              </a:spcBef>
              <a:spcAft>
                <a:spcPts val="0"/>
              </a:spcAft>
              <a:buClr>
                <a:srgbClr val="000000"/>
              </a:buClr>
              <a:buSzPct val="100000"/>
              <a:buFont typeface="Times New Roman"/>
              <a:buChar char="●"/>
            </a:pPr>
            <a:r>
              <a:rPr lang="en" sz="2850">
                <a:solidFill>
                  <a:srgbClr val="000000"/>
                </a:solidFill>
                <a:latin typeface="Times New Roman"/>
                <a:ea typeface="Times New Roman"/>
                <a:cs typeface="Times New Roman"/>
                <a:sym typeface="Times New Roman"/>
              </a:rPr>
              <a:t>Begin and end on time</a:t>
            </a:r>
            <a:endParaRPr sz="285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a:solidFill>
                <a:srgbClr val="000000"/>
              </a:solidFill>
            </a:endParaRPr>
          </a:p>
        </p:txBody>
      </p:sp>
      <p:sp>
        <p:nvSpPr>
          <p:cNvPr id="295" name="Google Shape;295;p43"/>
          <p:cNvSpPr txBox="1">
            <a:spLocks noGrp="1"/>
          </p:cNvSpPr>
          <p:nvPr>
            <p:ph type="body" idx="1"/>
          </p:nvPr>
        </p:nvSpPr>
        <p:spPr>
          <a:xfrm>
            <a:off x="4572000" y="2078875"/>
            <a:ext cx="3479100" cy="23133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sz="2550" b="1">
                <a:solidFill>
                  <a:srgbClr val="000000"/>
                </a:solidFill>
                <a:latin typeface="Times New Roman"/>
                <a:ea typeface="Times New Roman"/>
                <a:cs typeface="Times New Roman"/>
                <a:sym typeface="Times New Roman"/>
              </a:rPr>
              <a:t>During the meeting</a:t>
            </a:r>
            <a:endParaRPr sz="2550" b="1">
              <a:solidFill>
                <a:srgbClr val="000000"/>
              </a:solidFill>
              <a:latin typeface="Times New Roman"/>
              <a:ea typeface="Times New Roman"/>
              <a:cs typeface="Times New Roman"/>
              <a:sym typeface="Times New Roman"/>
            </a:endParaRPr>
          </a:p>
          <a:p>
            <a:pPr marL="457200" lvl="0" indent="-341947" algn="l" rtl="0">
              <a:spcBef>
                <a:spcPts val="1200"/>
              </a:spcBef>
              <a:spcAft>
                <a:spcPts val="0"/>
              </a:spcAft>
              <a:buClr>
                <a:srgbClr val="000000"/>
              </a:buClr>
              <a:buSzPct val="100000"/>
              <a:buFont typeface="Times New Roman"/>
              <a:buChar char="●"/>
            </a:pPr>
            <a:r>
              <a:rPr lang="en" sz="2550">
                <a:solidFill>
                  <a:srgbClr val="000000"/>
                </a:solidFill>
                <a:latin typeface="Times New Roman"/>
                <a:ea typeface="Times New Roman"/>
                <a:cs typeface="Times New Roman"/>
                <a:sym typeface="Times New Roman"/>
              </a:rPr>
              <a:t>Build rapport</a:t>
            </a:r>
            <a:endParaRPr sz="2550">
              <a:solidFill>
                <a:srgbClr val="000000"/>
              </a:solidFill>
              <a:latin typeface="Times New Roman"/>
              <a:ea typeface="Times New Roman"/>
              <a:cs typeface="Times New Roman"/>
              <a:sym typeface="Times New Roman"/>
            </a:endParaRPr>
          </a:p>
          <a:p>
            <a:pPr marL="457200" lvl="0" indent="-341947" algn="l" rtl="0">
              <a:spcBef>
                <a:spcPts val="0"/>
              </a:spcBef>
              <a:spcAft>
                <a:spcPts val="0"/>
              </a:spcAft>
              <a:buClr>
                <a:srgbClr val="000000"/>
              </a:buClr>
              <a:buSzPct val="100000"/>
              <a:buFont typeface="Times New Roman"/>
              <a:buChar char="●"/>
            </a:pPr>
            <a:r>
              <a:rPr lang="en" sz="2550">
                <a:solidFill>
                  <a:srgbClr val="000000"/>
                </a:solidFill>
                <a:latin typeface="Times New Roman"/>
                <a:ea typeface="Times New Roman"/>
                <a:cs typeface="Times New Roman"/>
                <a:sym typeface="Times New Roman"/>
              </a:rPr>
              <a:t>Create a direction</a:t>
            </a:r>
            <a:endParaRPr sz="2550">
              <a:solidFill>
                <a:srgbClr val="000000"/>
              </a:solidFill>
              <a:latin typeface="Times New Roman"/>
              <a:ea typeface="Times New Roman"/>
              <a:cs typeface="Times New Roman"/>
              <a:sym typeface="Times New Roman"/>
            </a:endParaRPr>
          </a:p>
          <a:p>
            <a:pPr marL="457200" lvl="0" indent="-341947" algn="l" rtl="0">
              <a:spcBef>
                <a:spcPts val="0"/>
              </a:spcBef>
              <a:spcAft>
                <a:spcPts val="0"/>
              </a:spcAft>
              <a:buClr>
                <a:srgbClr val="000000"/>
              </a:buClr>
              <a:buSzPct val="100000"/>
              <a:buFont typeface="Times New Roman"/>
              <a:buChar char="●"/>
            </a:pPr>
            <a:r>
              <a:rPr lang="en" sz="2550">
                <a:solidFill>
                  <a:srgbClr val="000000"/>
                </a:solidFill>
                <a:latin typeface="Times New Roman"/>
                <a:ea typeface="Times New Roman"/>
                <a:cs typeface="Times New Roman"/>
                <a:sym typeface="Times New Roman"/>
              </a:rPr>
              <a:t>Ensure that everyone’s contributions are heard</a:t>
            </a:r>
            <a:endParaRPr sz="2550">
              <a:solidFill>
                <a:srgbClr val="000000"/>
              </a:solidFill>
              <a:latin typeface="Times New Roman"/>
              <a:ea typeface="Times New Roman"/>
              <a:cs typeface="Times New Roman"/>
              <a:sym typeface="Times New Roman"/>
            </a:endParaRPr>
          </a:p>
          <a:p>
            <a:pPr marL="457200" lvl="0" indent="-341947" algn="l" rtl="0">
              <a:spcBef>
                <a:spcPts val="0"/>
              </a:spcBef>
              <a:spcAft>
                <a:spcPts val="0"/>
              </a:spcAft>
              <a:buClr>
                <a:srgbClr val="000000"/>
              </a:buClr>
              <a:buSzPct val="100000"/>
              <a:buFont typeface="Times New Roman"/>
              <a:buChar char="●"/>
            </a:pPr>
            <a:r>
              <a:rPr lang="en" sz="2550">
                <a:solidFill>
                  <a:srgbClr val="000000"/>
                </a:solidFill>
                <a:latin typeface="Times New Roman"/>
                <a:ea typeface="Times New Roman"/>
                <a:cs typeface="Times New Roman"/>
                <a:sym typeface="Times New Roman"/>
              </a:rPr>
              <a:t>Confirm next steps </a:t>
            </a:r>
            <a:endParaRPr sz="255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a:solidFill>
                <a:srgbClr val="000000"/>
              </a:solidFill>
            </a:endParaRPr>
          </a:p>
        </p:txBody>
      </p:sp>
      <p:pic>
        <p:nvPicPr>
          <p:cNvPr id="296" name="Google Shape;296;p43"/>
          <p:cNvPicPr preferRelativeResize="0"/>
          <p:nvPr/>
        </p:nvPicPr>
        <p:blipFill>
          <a:blip r:embed="rId3">
            <a:alphaModFix/>
          </a:blip>
          <a:stretch>
            <a:fillRect/>
          </a:stretch>
        </p:blipFill>
        <p:spPr>
          <a:xfrm>
            <a:off x="5027150" y="-1"/>
            <a:ext cx="4116849" cy="69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400">
                <a:latin typeface="Times New Roman"/>
                <a:ea typeface="Times New Roman"/>
                <a:cs typeface="Times New Roman"/>
                <a:sym typeface="Times New Roman"/>
              </a:rPr>
              <a:t>Outcomes</a:t>
            </a:r>
            <a:r>
              <a:rPr lang="en"/>
              <a:t> </a:t>
            </a:r>
            <a:endParaRPr/>
          </a:p>
        </p:txBody>
      </p:sp>
      <p:sp>
        <p:nvSpPr>
          <p:cNvPr id="302" name="Google Shape;302;p44"/>
          <p:cNvSpPr txBox="1">
            <a:spLocks noGrp="1"/>
          </p:cNvSpPr>
          <p:nvPr>
            <p:ph type="body" idx="1"/>
          </p:nvPr>
        </p:nvSpPr>
        <p:spPr>
          <a:xfrm>
            <a:off x="130200" y="1905500"/>
            <a:ext cx="3842700" cy="29382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u="sng">
                <a:solidFill>
                  <a:srgbClr val="000000"/>
                </a:solidFill>
                <a:latin typeface="Times New Roman"/>
                <a:ea typeface="Times New Roman"/>
                <a:cs typeface="Times New Roman"/>
                <a:sym typeface="Times New Roman"/>
              </a:rPr>
              <a:t>FOR YOURSELF</a:t>
            </a:r>
            <a:endParaRPr u="sng">
              <a:solidFill>
                <a:srgbClr val="000000"/>
              </a:solidFill>
              <a:latin typeface="Times New Roman"/>
              <a:ea typeface="Times New Roman"/>
              <a:cs typeface="Times New Roman"/>
              <a:sym typeface="Times New Roman"/>
            </a:endParaRPr>
          </a:p>
          <a:p>
            <a:pPr marL="457200" lvl="0" indent="-342900" algn="l" rtl="0">
              <a:spcBef>
                <a:spcPts val="120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Plan ahead and begin well by greeting </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Invite others’ perspective</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Listen!!</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Two-way exchange of conversation </a:t>
            </a:r>
            <a:endParaRPr>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a:solidFill>
                <a:srgbClr val="000000"/>
              </a:solidFill>
            </a:endParaRPr>
          </a:p>
        </p:txBody>
      </p:sp>
      <p:sp>
        <p:nvSpPr>
          <p:cNvPr id="303" name="Google Shape;303;p44"/>
          <p:cNvSpPr txBox="1"/>
          <p:nvPr/>
        </p:nvSpPr>
        <p:spPr>
          <a:xfrm>
            <a:off x="5301300" y="1905500"/>
            <a:ext cx="3842700" cy="2208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800" u="sng">
                <a:latin typeface="Times New Roman"/>
                <a:ea typeface="Times New Roman"/>
                <a:cs typeface="Times New Roman"/>
                <a:sym typeface="Times New Roman"/>
              </a:rPr>
              <a:t>FOR THE OTHER</a:t>
            </a:r>
            <a:endParaRPr sz="1800" u="sng">
              <a:latin typeface="Times New Roman"/>
              <a:ea typeface="Times New Roman"/>
              <a:cs typeface="Times New Roman"/>
              <a:sym typeface="Times New Roman"/>
            </a:endParaRPr>
          </a:p>
          <a:p>
            <a:pPr marL="457200" lvl="0" indent="-342900" algn="l" rtl="0">
              <a:lnSpc>
                <a:spcPct val="115000"/>
              </a:lnSpc>
              <a:spcBef>
                <a:spcPts val="1200"/>
              </a:spcBef>
              <a:spcAft>
                <a:spcPts val="0"/>
              </a:spcAft>
              <a:buSzPts val="1800"/>
              <a:buFont typeface="Times New Roman"/>
              <a:buChar char="●"/>
            </a:pPr>
            <a:r>
              <a:rPr lang="en" sz="1800">
                <a:latin typeface="Times New Roman"/>
                <a:ea typeface="Times New Roman"/>
                <a:cs typeface="Times New Roman"/>
                <a:sym typeface="Times New Roman"/>
              </a:rPr>
              <a:t>For others to feel positive about the conversation </a:t>
            </a:r>
            <a:endParaRPr sz="1800">
              <a:latin typeface="Times New Roman"/>
              <a:ea typeface="Times New Roman"/>
              <a:cs typeface="Times New Roman"/>
              <a:sym typeface="Times New Roman"/>
            </a:endParaRPr>
          </a:p>
          <a:p>
            <a:pPr marL="457200" lvl="0" indent="-342900" algn="l" rtl="0">
              <a:lnSpc>
                <a:spcPct val="115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Ensure that their opinions matter</a:t>
            </a:r>
            <a:endParaRPr sz="1800">
              <a:latin typeface="Times New Roman"/>
              <a:ea typeface="Times New Roman"/>
              <a:cs typeface="Times New Roman"/>
              <a:sym typeface="Times New Roman"/>
            </a:endParaRPr>
          </a:p>
          <a:p>
            <a:pPr marL="457200" lvl="0" indent="-342900" algn="l" rtl="0">
              <a:lnSpc>
                <a:spcPct val="115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Unpack their backstory </a:t>
            </a:r>
            <a:endParaRPr sz="1800">
              <a:latin typeface="Times New Roman"/>
              <a:ea typeface="Times New Roman"/>
              <a:cs typeface="Times New Roman"/>
              <a:sym typeface="Times New Roman"/>
            </a:endParaRPr>
          </a:p>
          <a:p>
            <a:pPr marL="457200" lvl="0" indent="-342900" algn="l" rtl="0">
              <a:lnSpc>
                <a:spcPct val="115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Seek a deeper understanding </a:t>
            </a:r>
            <a:endParaRPr sz="1800">
              <a:latin typeface="Times New Roman"/>
              <a:ea typeface="Times New Roman"/>
              <a:cs typeface="Times New Roman"/>
              <a:sym typeface="Times New Roman"/>
            </a:endParaRPr>
          </a:p>
        </p:txBody>
      </p:sp>
      <p:pic>
        <p:nvPicPr>
          <p:cNvPr id="304" name="Google Shape;304;p44"/>
          <p:cNvPicPr preferRelativeResize="0"/>
          <p:nvPr/>
        </p:nvPicPr>
        <p:blipFill>
          <a:blip r:embed="rId3">
            <a:alphaModFix/>
          </a:blip>
          <a:stretch>
            <a:fillRect/>
          </a:stretch>
        </p:blipFill>
        <p:spPr>
          <a:xfrm>
            <a:off x="5027150" y="-1"/>
            <a:ext cx="4116849" cy="693500"/>
          </a:xfrm>
          <a:prstGeom prst="rect">
            <a:avLst/>
          </a:prstGeom>
          <a:noFill/>
          <a:ln>
            <a:noFill/>
          </a:ln>
        </p:spPr>
      </p:pic>
      <p:pic>
        <p:nvPicPr>
          <p:cNvPr id="305" name="Google Shape;305;p44"/>
          <p:cNvPicPr preferRelativeResize="0"/>
          <p:nvPr/>
        </p:nvPicPr>
        <p:blipFill>
          <a:blip r:embed="rId4">
            <a:alphaModFix/>
          </a:blip>
          <a:stretch>
            <a:fillRect/>
          </a:stretch>
        </p:blipFill>
        <p:spPr>
          <a:xfrm>
            <a:off x="3314080" y="785975"/>
            <a:ext cx="2407352" cy="16044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400">
                <a:latin typeface="Times New Roman"/>
                <a:ea typeface="Times New Roman"/>
                <a:cs typeface="Times New Roman"/>
                <a:sym typeface="Times New Roman"/>
              </a:rPr>
              <a:t>Closing Thoughts...</a:t>
            </a:r>
            <a:endParaRPr sz="3400">
              <a:latin typeface="Times New Roman"/>
              <a:ea typeface="Times New Roman"/>
              <a:cs typeface="Times New Roman"/>
              <a:sym typeface="Times New Roman"/>
            </a:endParaRPr>
          </a:p>
        </p:txBody>
      </p:sp>
      <p:sp>
        <p:nvSpPr>
          <p:cNvPr id="311" name="Google Shape;311;p45"/>
          <p:cNvSpPr txBox="1">
            <a:spLocks noGrp="1"/>
          </p:cNvSpPr>
          <p:nvPr>
            <p:ph type="body" idx="1"/>
          </p:nvPr>
        </p:nvSpPr>
        <p:spPr>
          <a:xfrm>
            <a:off x="311700" y="1710700"/>
            <a:ext cx="8520600" cy="3354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Pause, prompt, paraphrase</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Have authentic interest </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Be flexible in a conversation </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Holding an intention can go a long way:</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Get to the backstory! </a:t>
            </a:r>
            <a:endParaRPr>
              <a:solidFill>
                <a:srgbClr val="000000"/>
              </a:solidFill>
              <a:latin typeface="Times New Roman"/>
              <a:ea typeface="Times New Roman"/>
              <a:cs typeface="Times New Roman"/>
              <a:sym typeface="Times New Roman"/>
            </a:endParaRPr>
          </a:p>
        </p:txBody>
      </p:sp>
      <p:pic>
        <p:nvPicPr>
          <p:cNvPr id="312" name="Google Shape;312;p45"/>
          <p:cNvPicPr preferRelativeResize="0"/>
          <p:nvPr/>
        </p:nvPicPr>
        <p:blipFill>
          <a:blip r:embed="rId3">
            <a:alphaModFix/>
          </a:blip>
          <a:stretch>
            <a:fillRect/>
          </a:stretch>
        </p:blipFill>
        <p:spPr>
          <a:xfrm>
            <a:off x="5027150" y="-1"/>
            <a:ext cx="4116849" cy="693500"/>
          </a:xfrm>
          <a:prstGeom prst="rect">
            <a:avLst/>
          </a:prstGeom>
          <a:noFill/>
          <a:ln>
            <a:noFill/>
          </a:ln>
        </p:spPr>
      </p:pic>
      <p:pic>
        <p:nvPicPr>
          <p:cNvPr id="313" name="Google Shape;313;p45"/>
          <p:cNvPicPr preferRelativeResize="0"/>
          <p:nvPr/>
        </p:nvPicPr>
        <p:blipFill>
          <a:blip r:embed="rId4">
            <a:alphaModFix/>
          </a:blip>
          <a:stretch>
            <a:fillRect/>
          </a:stretch>
        </p:blipFill>
        <p:spPr>
          <a:xfrm>
            <a:off x="5383055" y="1710700"/>
            <a:ext cx="2792049" cy="18609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3400">
                <a:latin typeface="Times New Roman"/>
                <a:ea typeface="Times New Roman"/>
                <a:cs typeface="Times New Roman"/>
                <a:sym typeface="Times New Roman"/>
              </a:rPr>
              <a:t>Agenda</a:t>
            </a:r>
            <a:endParaRPr sz="3400">
              <a:latin typeface="Times New Roman"/>
              <a:ea typeface="Times New Roman"/>
              <a:cs typeface="Times New Roman"/>
              <a:sym typeface="Times New Roman"/>
            </a:endParaRPr>
          </a:p>
        </p:txBody>
      </p:sp>
      <p:sp>
        <p:nvSpPr>
          <p:cNvPr id="89" name="Google Shape;89;p16"/>
          <p:cNvSpPr txBox="1">
            <a:spLocks noGrp="1"/>
          </p:cNvSpPr>
          <p:nvPr>
            <p:ph type="body" idx="1"/>
          </p:nvPr>
        </p:nvSpPr>
        <p:spPr>
          <a:xfrm>
            <a:off x="486725" y="2078875"/>
            <a:ext cx="3778200" cy="2261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Times New Roman"/>
              <a:buChar char="●"/>
            </a:pPr>
            <a:r>
              <a:rPr lang="en" sz="1800" b="1">
                <a:solidFill>
                  <a:srgbClr val="000000"/>
                </a:solidFill>
                <a:latin typeface="Times New Roman"/>
                <a:ea typeface="Times New Roman"/>
                <a:cs typeface="Times New Roman"/>
                <a:sym typeface="Times New Roman"/>
              </a:rPr>
              <a:t>Importance and Power of Conversations</a:t>
            </a:r>
            <a:endParaRPr sz="1800" b="1">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1800" b="1">
                <a:solidFill>
                  <a:srgbClr val="000000"/>
                </a:solidFill>
                <a:latin typeface="Times New Roman"/>
                <a:ea typeface="Times New Roman"/>
                <a:cs typeface="Times New Roman"/>
                <a:sym typeface="Times New Roman"/>
              </a:rPr>
              <a:t>Listening</a:t>
            </a:r>
            <a:endParaRPr sz="1800" b="1">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1800" b="1">
                <a:solidFill>
                  <a:srgbClr val="000000"/>
                </a:solidFill>
                <a:latin typeface="Times New Roman"/>
                <a:ea typeface="Times New Roman"/>
                <a:cs typeface="Times New Roman"/>
                <a:sym typeface="Times New Roman"/>
              </a:rPr>
              <a:t>Power of Questions</a:t>
            </a:r>
            <a:endParaRPr sz="1800" b="1">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Char char="●"/>
            </a:pPr>
            <a:r>
              <a:rPr lang="en" sz="1800" b="1">
                <a:solidFill>
                  <a:srgbClr val="000000"/>
                </a:solidFill>
                <a:latin typeface="Times New Roman"/>
                <a:ea typeface="Times New Roman"/>
                <a:cs typeface="Times New Roman"/>
                <a:sym typeface="Times New Roman"/>
              </a:rPr>
              <a:t>Get to What Matters Toolbox</a:t>
            </a:r>
            <a:endParaRPr sz="1800" b="1">
              <a:solidFill>
                <a:srgbClr val="000000"/>
              </a:solidFill>
            </a:endParaRPr>
          </a:p>
        </p:txBody>
      </p:sp>
      <p:pic>
        <p:nvPicPr>
          <p:cNvPr id="90" name="Google Shape;90;p16"/>
          <p:cNvPicPr preferRelativeResize="0"/>
          <p:nvPr/>
        </p:nvPicPr>
        <p:blipFill>
          <a:blip r:embed="rId3">
            <a:alphaModFix/>
          </a:blip>
          <a:stretch>
            <a:fillRect/>
          </a:stretch>
        </p:blipFill>
        <p:spPr>
          <a:xfrm>
            <a:off x="5027150" y="-1"/>
            <a:ext cx="4116849" cy="693500"/>
          </a:xfrm>
          <a:prstGeom prst="rect">
            <a:avLst/>
          </a:prstGeom>
          <a:noFill/>
          <a:ln>
            <a:noFill/>
          </a:ln>
        </p:spPr>
      </p:pic>
      <p:pic>
        <p:nvPicPr>
          <p:cNvPr id="91" name="Google Shape;91;p16"/>
          <p:cNvPicPr preferRelativeResize="0"/>
          <p:nvPr/>
        </p:nvPicPr>
        <p:blipFill>
          <a:blip r:embed="rId4">
            <a:alphaModFix/>
          </a:blip>
          <a:stretch>
            <a:fillRect/>
          </a:stretch>
        </p:blipFill>
        <p:spPr>
          <a:xfrm>
            <a:off x="5943050" y="1276500"/>
            <a:ext cx="2124749" cy="31879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311700" y="69350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3400">
                <a:latin typeface="Times New Roman"/>
                <a:ea typeface="Times New Roman"/>
                <a:cs typeface="Times New Roman"/>
                <a:sym typeface="Times New Roman"/>
              </a:rPr>
              <a:t>Disclaimer</a:t>
            </a:r>
            <a:endParaRPr sz="3400">
              <a:latin typeface="Times New Roman"/>
              <a:ea typeface="Times New Roman"/>
              <a:cs typeface="Times New Roman"/>
              <a:sym typeface="Times New Roman"/>
            </a:endParaRPr>
          </a:p>
        </p:txBody>
      </p:sp>
      <p:sp>
        <p:nvSpPr>
          <p:cNvPr id="97" name="Google Shape;97;p17"/>
          <p:cNvSpPr txBox="1">
            <a:spLocks noGrp="1"/>
          </p:cNvSpPr>
          <p:nvPr>
            <p:ph type="body" idx="1"/>
          </p:nvPr>
        </p:nvSpPr>
        <p:spPr>
          <a:xfrm>
            <a:off x="311700" y="1652900"/>
            <a:ext cx="8520600" cy="3354000"/>
          </a:xfrm>
          <a:prstGeom prst="rect">
            <a:avLst/>
          </a:prstGeom>
        </p:spPr>
        <p:txBody>
          <a:bodyPr spcFirstLastPara="1" wrap="square" lIns="91425" tIns="91425" rIns="91425" bIns="91425" anchor="t" anchorCtr="0">
            <a:normAutofit/>
          </a:bodyPr>
          <a:lstStyle/>
          <a:p>
            <a:pPr marL="457200" lvl="0" indent="0" algn="l" rtl="0">
              <a:spcBef>
                <a:spcPts val="0"/>
              </a:spcBef>
              <a:spcAft>
                <a:spcPts val="1200"/>
              </a:spcAft>
              <a:buNone/>
            </a:pPr>
            <a:r>
              <a:rPr lang="en" sz="1800">
                <a:solidFill>
                  <a:srgbClr val="000000"/>
                </a:solidFill>
                <a:latin typeface="Times New Roman"/>
                <a:ea typeface="Times New Roman"/>
                <a:cs typeface="Times New Roman"/>
                <a:sym typeface="Times New Roman"/>
              </a:rPr>
              <a:t>The information presented in this powerpoint is only meant to serve as a guide in helping you facilitate healthy conversations. Please note there could be other alternatives and strategies not discussed in this presentation that could work for you. </a:t>
            </a:r>
            <a:endParaRPr sz="1800">
              <a:solidFill>
                <a:srgbClr val="000000"/>
              </a:solidFill>
              <a:latin typeface="Times New Roman"/>
              <a:ea typeface="Times New Roman"/>
              <a:cs typeface="Times New Roman"/>
              <a:sym typeface="Times New Roman"/>
            </a:endParaRPr>
          </a:p>
        </p:txBody>
      </p:sp>
      <p:pic>
        <p:nvPicPr>
          <p:cNvPr id="98" name="Google Shape;98;p17"/>
          <p:cNvPicPr preferRelativeResize="0"/>
          <p:nvPr/>
        </p:nvPicPr>
        <p:blipFill>
          <a:blip r:embed="rId3">
            <a:alphaModFix/>
          </a:blip>
          <a:stretch>
            <a:fillRect/>
          </a:stretch>
        </p:blipFill>
        <p:spPr>
          <a:xfrm>
            <a:off x="5027150" y="-1"/>
            <a:ext cx="4116849" cy="693500"/>
          </a:xfrm>
          <a:prstGeom prst="rect">
            <a:avLst/>
          </a:prstGeom>
          <a:noFill/>
          <a:ln>
            <a:noFill/>
          </a:ln>
        </p:spPr>
      </p:pic>
      <p:pic>
        <p:nvPicPr>
          <p:cNvPr id="99" name="Google Shape;99;p17"/>
          <p:cNvPicPr preferRelativeResize="0"/>
          <p:nvPr/>
        </p:nvPicPr>
        <p:blipFill>
          <a:blip r:embed="rId4">
            <a:alphaModFix/>
          </a:blip>
          <a:stretch>
            <a:fillRect/>
          </a:stretch>
        </p:blipFill>
        <p:spPr>
          <a:xfrm>
            <a:off x="3025101" y="2901175"/>
            <a:ext cx="2861425" cy="19071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body" idx="1"/>
          </p:nvPr>
        </p:nvSpPr>
        <p:spPr>
          <a:xfrm>
            <a:off x="1647450" y="900700"/>
            <a:ext cx="5849100" cy="175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b="1">
                <a:solidFill>
                  <a:srgbClr val="000000"/>
                </a:solidFill>
                <a:latin typeface="Times New Roman"/>
                <a:ea typeface="Times New Roman"/>
                <a:cs typeface="Times New Roman"/>
                <a:sym typeface="Times New Roman"/>
              </a:rPr>
              <a:t>“ A single conversation can launch a career, spark an idea, resolve conflict, or forge a life-long relationship.” </a:t>
            </a:r>
            <a:endParaRPr sz="1800" b="1">
              <a:solidFill>
                <a:srgbClr val="000000"/>
              </a:solidFill>
              <a:latin typeface="Times New Roman"/>
              <a:ea typeface="Times New Roman"/>
              <a:cs typeface="Times New Roman"/>
              <a:sym typeface="Times New Roman"/>
            </a:endParaRPr>
          </a:p>
          <a:p>
            <a:pPr marL="914400" lvl="0" indent="457200" algn="l" rtl="0">
              <a:spcBef>
                <a:spcPts val="1200"/>
              </a:spcBef>
              <a:spcAft>
                <a:spcPts val="1200"/>
              </a:spcAft>
              <a:buNone/>
            </a:pPr>
            <a:r>
              <a:rPr lang="en" sz="1800" i="1">
                <a:solidFill>
                  <a:srgbClr val="000000"/>
                </a:solidFill>
                <a:latin typeface="Times New Roman"/>
                <a:ea typeface="Times New Roman"/>
                <a:cs typeface="Times New Roman"/>
                <a:sym typeface="Times New Roman"/>
              </a:rPr>
              <a:t>~Wendy D. Lynch &amp; Clydette de Groot </a:t>
            </a:r>
            <a:endParaRPr sz="1800" i="1">
              <a:solidFill>
                <a:srgbClr val="000000"/>
              </a:solidFill>
              <a:latin typeface="Times New Roman"/>
              <a:ea typeface="Times New Roman"/>
              <a:cs typeface="Times New Roman"/>
              <a:sym typeface="Times New Roman"/>
            </a:endParaRPr>
          </a:p>
        </p:txBody>
      </p:sp>
      <p:sp>
        <p:nvSpPr>
          <p:cNvPr id="105" name="Google Shape;105;p18"/>
          <p:cNvSpPr txBox="1"/>
          <p:nvPr/>
        </p:nvSpPr>
        <p:spPr>
          <a:xfrm>
            <a:off x="1717350" y="3872100"/>
            <a:ext cx="57093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Times New Roman"/>
                <a:ea typeface="Times New Roman"/>
                <a:cs typeface="Times New Roman"/>
                <a:sym typeface="Times New Roman"/>
              </a:rPr>
              <a:t>“The best of life is conversation.” </a:t>
            </a:r>
            <a:endParaRPr sz="1800" b="1">
              <a:latin typeface="Times New Roman"/>
              <a:ea typeface="Times New Roman"/>
              <a:cs typeface="Times New Roman"/>
              <a:sym typeface="Times New Roman"/>
            </a:endParaRPr>
          </a:p>
          <a:p>
            <a:pPr marL="0" lvl="0" indent="0" algn="l" rtl="0">
              <a:spcBef>
                <a:spcPts val="0"/>
              </a:spcBef>
              <a:spcAft>
                <a:spcPts val="0"/>
              </a:spcAft>
              <a:buNone/>
            </a:pPr>
            <a:endParaRPr sz="1800">
              <a:latin typeface="Times New Roman"/>
              <a:ea typeface="Times New Roman"/>
              <a:cs typeface="Times New Roman"/>
              <a:sym typeface="Times New Roman"/>
            </a:endParaRPr>
          </a:p>
          <a:p>
            <a:pPr marL="0" lvl="0" indent="0" algn="l" rtl="0">
              <a:spcBef>
                <a:spcPts val="0"/>
              </a:spcBef>
              <a:spcAft>
                <a:spcPts val="0"/>
              </a:spcAft>
              <a:buNone/>
            </a:pPr>
            <a:r>
              <a:rPr lang="en" sz="1800">
                <a:latin typeface="Times New Roman"/>
                <a:ea typeface="Times New Roman"/>
                <a:cs typeface="Times New Roman"/>
                <a:sym typeface="Times New Roman"/>
              </a:rPr>
              <a:t>			~ </a:t>
            </a:r>
            <a:r>
              <a:rPr lang="en" sz="1800" i="1">
                <a:latin typeface="Times New Roman"/>
                <a:ea typeface="Times New Roman"/>
                <a:cs typeface="Times New Roman"/>
                <a:sym typeface="Times New Roman"/>
              </a:rPr>
              <a:t>Ralph Waldo Emerson </a:t>
            </a:r>
            <a:endParaRPr sz="1800" i="1">
              <a:latin typeface="Times New Roman"/>
              <a:ea typeface="Times New Roman"/>
              <a:cs typeface="Times New Roman"/>
              <a:sym typeface="Times New Roman"/>
            </a:endParaRPr>
          </a:p>
        </p:txBody>
      </p:sp>
      <p:pic>
        <p:nvPicPr>
          <p:cNvPr id="106" name="Google Shape;106;p18"/>
          <p:cNvPicPr preferRelativeResize="0"/>
          <p:nvPr/>
        </p:nvPicPr>
        <p:blipFill>
          <a:blip r:embed="rId3">
            <a:alphaModFix/>
          </a:blip>
          <a:stretch>
            <a:fillRect/>
          </a:stretch>
        </p:blipFill>
        <p:spPr>
          <a:xfrm>
            <a:off x="5027150" y="-1"/>
            <a:ext cx="4116849" cy="693500"/>
          </a:xfrm>
          <a:prstGeom prst="rect">
            <a:avLst/>
          </a:prstGeom>
          <a:noFill/>
          <a:ln>
            <a:noFill/>
          </a:ln>
        </p:spPr>
      </p:pic>
      <p:pic>
        <p:nvPicPr>
          <p:cNvPr id="107" name="Google Shape;107;p18"/>
          <p:cNvPicPr preferRelativeResize="0"/>
          <p:nvPr/>
        </p:nvPicPr>
        <p:blipFill>
          <a:blip r:embed="rId4">
            <a:alphaModFix/>
          </a:blip>
          <a:stretch>
            <a:fillRect/>
          </a:stretch>
        </p:blipFill>
        <p:spPr>
          <a:xfrm>
            <a:off x="3221601" y="2182850"/>
            <a:ext cx="2534502" cy="16892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400">
                <a:latin typeface="Times New Roman"/>
                <a:ea typeface="Times New Roman"/>
                <a:cs typeface="Times New Roman"/>
                <a:sym typeface="Times New Roman"/>
              </a:rPr>
              <a:t>What are conversations? </a:t>
            </a:r>
            <a:endParaRPr sz="3400">
              <a:latin typeface="Times New Roman"/>
              <a:ea typeface="Times New Roman"/>
              <a:cs typeface="Times New Roman"/>
              <a:sym typeface="Times New Roman"/>
            </a:endParaRPr>
          </a:p>
        </p:txBody>
      </p:sp>
      <p:sp>
        <p:nvSpPr>
          <p:cNvPr id="113" name="Google Shape;113;p19"/>
          <p:cNvSpPr txBox="1">
            <a:spLocks noGrp="1"/>
          </p:cNvSpPr>
          <p:nvPr>
            <p:ph type="body" idx="1"/>
          </p:nvPr>
        </p:nvSpPr>
        <p:spPr>
          <a:xfrm>
            <a:off x="311700" y="1560400"/>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rgbClr val="000000"/>
                </a:solidFill>
                <a:latin typeface="Times New Roman"/>
                <a:ea typeface="Times New Roman"/>
                <a:cs typeface="Times New Roman"/>
                <a:sym typeface="Times New Roman"/>
              </a:rPr>
              <a:t>Conversations are an exchange of new ideas and information </a:t>
            </a:r>
            <a:endParaRPr sz="1800">
              <a:solidFill>
                <a:srgbClr val="000000"/>
              </a:solidFill>
              <a:latin typeface="Times New Roman"/>
              <a:ea typeface="Times New Roman"/>
              <a:cs typeface="Times New Roman"/>
              <a:sym typeface="Times New Roman"/>
            </a:endParaRPr>
          </a:p>
          <a:p>
            <a:pPr marL="457200" lvl="0" indent="-342900" algn="l" rtl="0">
              <a:spcBef>
                <a:spcPts val="120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Important for socialization. </a:t>
            </a:r>
            <a:endParaRPr sz="180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Can establish new bonds and friendships. </a:t>
            </a:r>
            <a:endParaRPr sz="180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Opportunity to learn and get to what matters</a:t>
            </a:r>
            <a:endParaRPr sz="180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sz="1800">
              <a:solidFill>
                <a:srgbClr val="000000"/>
              </a:solidFill>
              <a:latin typeface="Times New Roman"/>
              <a:ea typeface="Times New Roman"/>
              <a:cs typeface="Times New Roman"/>
              <a:sym typeface="Times New Roman"/>
            </a:endParaRPr>
          </a:p>
        </p:txBody>
      </p:sp>
      <p:pic>
        <p:nvPicPr>
          <p:cNvPr id="114" name="Google Shape;114;p19"/>
          <p:cNvPicPr preferRelativeResize="0"/>
          <p:nvPr/>
        </p:nvPicPr>
        <p:blipFill>
          <a:blip r:embed="rId3">
            <a:alphaModFix/>
          </a:blip>
          <a:stretch>
            <a:fillRect/>
          </a:stretch>
        </p:blipFill>
        <p:spPr>
          <a:xfrm>
            <a:off x="5027150" y="-1"/>
            <a:ext cx="4116849" cy="693500"/>
          </a:xfrm>
          <a:prstGeom prst="rect">
            <a:avLst/>
          </a:prstGeom>
          <a:noFill/>
          <a:ln>
            <a:noFill/>
          </a:ln>
        </p:spPr>
      </p:pic>
      <p:pic>
        <p:nvPicPr>
          <p:cNvPr id="115" name="Google Shape;115;p19"/>
          <p:cNvPicPr preferRelativeResize="0"/>
          <p:nvPr/>
        </p:nvPicPr>
        <p:blipFill>
          <a:blip r:embed="rId4">
            <a:alphaModFix/>
          </a:blip>
          <a:stretch>
            <a:fillRect/>
          </a:stretch>
        </p:blipFill>
        <p:spPr>
          <a:xfrm>
            <a:off x="6180576" y="1609500"/>
            <a:ext cx="2579625" cy="17193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163075" y="925150"/>
            <a:ext cx="7688700" cy="58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a:latin typeface="Times New Roman"/>
                <a:ea typeface="Times New Roman"/>
                <a:cs typeface="Times New Roman"/>
                <a:sym typeface="Times New Roman"/>
              </a:rPr>
              <a:t>Why do we have conversations? </a:t>
            </a:r>
            <a:endParaRPr sz="3400">
              <a:latin typeface="Times New Roman"/>
              <a:ea typeface="Times New Roman"/>
              <a:cs typeface="Times New Roman"/>
              <a:sym typeface="Times New Roman"/>
            </a:endParaRPr>
          </a:p>
        </p:txBody>
      </p:sp>
      <p:sp>
        <p:nvSpPr>
          <p:cNvPr id="121" name="Google Shape;121;p20"/>
          <p:cNvSpPr txBox="1">
            <a:spLocks noGrp="1"/>
          </p:cNvSpPr>
          <p:nvPr>
            <p:ph type="body" idx="1"/>
          </p:nvPr>
        </p:nvSpPr>
        <p:spPr>
          <a:xfrm>
            <a:off x="727650" y="1738200"/>
            <a:ext cx="7688700" cy="2989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rgbClr val="000000"/>
                </a:solidFill>
                <a:latin typeface="Times New Roman"/>
                <a:ea typeface="Times New Roman"/>
                <a:cs typeface="Times New Roman"/>
                <a:sym typeface="Times New Roman"/>
              </a:rPr>
              <a:t>Three purposes of a conversation</a:t>
            </a:r>
            <a:endParaRPr sz="1800">
              <a:solidFill>
                <a:srgbClr val="000000"/>
              </a:solidFill>
              <a:latin typeface="Times New Roman"/>
              <a:ea typeface="Times New Roman"/>
              <a:cs typeface="Times New Roman"/>
              <a:sym typeface="Times New Roman"/>
            </a:endParaRPr>
          </a:p>
          <a:p>
            <a:pPr marL="457200" lvl="0" indent="-342900" algn="l" rtl="0">
              <a:spcBef>
                <a:spcPts val="1200"/>
              </a:spcBef>
              <a:spcAft>
                <a:spcPts val="0"/>
              </a:spcAft>
              <a:buClr>
                <a:srgbClr val="000000"/>
              </a:buClr>
              <a:buSzPts val="1800"/>
              <a:buFont typeface="Times New Roman"/>
              <a:buAutoNum type="arabicParenR"/>
            </a:pPr>
            <a:r>
              <a:rPr lang="en" sz="1800" b="1">
                <a:solidFill>
                  <a:srgbClr val="000000"/>
                </a:solidFill>
                <a:latin typeface="Times New Roman"/>
                <a:ea typeface="Times New Roman"/>
                <a:cs typeface="Times New Roman"/>
                <a:sym typeface="Times New Roman"/>
              </a:rPr>
              <a:t>Transaction 		</a:t>
            </a:r>
            <a:r>
              <a:rPr lang="en" sz="1800">
                <a:solidFill>
                  <a:srgbClr val="000000"/>
                </a:solidFill>
                <a:latin typeface="Times New Roman"/>
                <a:ea typeface="Times New Roman"/>
                <a:cs typeface="Times New Roman"/>
                <a:sym typeface="Times New Roman"/>
              </a:rPr>
              <a:t>Quick responses </a:t>
            </a:r>
            <a:endParaRPr sz="180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AutoNum type="arabicParenR"/>
            </a:pPr>
            <a:r>
              <a:rPr lang="en" sz="1800" b="1">
                <a:solidFill>
                  <a:srgbClr val="000000"/>
                </a:solidFill>
                <a:latin typeface="Times New Roman"/>
                <a:ea typeface="Times New Roman"/>
                <a:cs typeface="Times New Roman"/>
                <a:sym typeface="Times New Roman"/>
              </a:rPr>
              <a:t>Learning			</a:t>
            </a:r>
            <a:r>
              <a:rPr lang="en" sz="1800">
                <a:solidFill>
                  <a:srgbClr val="000000"/>
                </a:solidFill>
                <a:latin typeface="Times New Roman"/>
                <a:ea typeface="Times New Roman"/>
                <a:cs typeface="Times New Roman"/>
                <a:sym typeface="Times New Roman"/>
              </a:rPr>
              <a:t>Gain better understanding</a:t>
            </a:r>
            <a:endParaRPr sz="180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AutoNum type="arabicParenR"/>
            </a:pPr>
            <a:r>
              <a:rPr lang="en" sz="1800" b="1">
                <a:solidFill>
                  <a:srgbClr val="000000"/>
                </a:solidFill>
                <a:latin typeface="Times New Roman"/>
                <a:ea typeface="Times New Roman"/>
                <a:cs typeface="Times New Roman"/>
                <a:sym typeface="Times New Roman"/>
              </a:rPr>
              <a:t>Discovery 		</a:t>
            </a:r>
            <a:r>
              <a:rPr lang="en" sz="1800">
                <a:solidFill>
                  <a:srgbClr val="000000"/>
                </a:solidFill>
                <a:latin typeface="Times New Roman"/>
                <a:ea typeface="Times New Roman"/>
                <a:cs typeface="Times New Roman"/>
                <a:sym typeface="Times New Roman"/>
              </a:rPr>
              <a:t>New solutions or breakthroughs </a:t>
            </a:r>
            <a:endParaRPr sz="1800">
              <a:solidFill>
                <a:srgbClr val="000000"/>
              </a:solidFill>
              <a:latin typeface="Times New Roman"/>
              <a:ea typeface="Times New Roman"/>
              <a:cs typeface="Times New Roman"/>
              <a:sym typeface="Times New Roman"/>
            </a:endParaRPr>
          </a:p>
        </p:txBody>
      </p:sp>
      <p:sp>
        <p:nvSpPr>
          <p:cNvPr id="122" name="Google Shape;122;p20"/>
          <p:cNvSpPr/>
          <p:nvPr/>
        </p:nvSpPr>
        <p:spPr>
          <a:xfrm>
            <a:off x="2519625" y="2372838"/>
            <a:ext cx="531600" cy="150300"/>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p:nvPr/>
        </p:nvSpPr>
        <p:spPr>
          <a:xfrm>
            <a:off x="2473425" y="2741625"/>
            <a:ext cx="577800" cy="150300"/>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p:nvPr/>
        </p:nvSpPr>
        <p:spPr>
          <a:xfrm>
            <a:off x="2473425" y="3041025"/>
            <a:ext cx="577800" cy="150300"/>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5" name="Google Shape;125;p20"/>
          <p:cNvPicPr preferRelativeResize="0"/>
          <p:nvPr/>
        </p:nvPicPr>
        <p:blipFill>
          <a:blip r:embed="rId3">
            <a:alphaModFix/>
          </a:blip>
          <a:stretch>
            <a:fillRect/>
          </a:stretch>
        </p:blipFill>
        <p:spPr>
          <a:xfrm>
            <a:off x="5027150" y="-1"/>
            <a:ext cx="4116849" cy="69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313500" y="693500"/>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400">
                <a:latin typeface="Times New Roman"/>
                <a:ea typeface="Times New Roman"/>
                <a:cs typeface="Times New Roman"/>
                <a:sym typeface="Times New Roman"/>
              </a:rPr>
              <a:t>Setting an Intention </a:t>
            </a:r>
            <a:endParaRPr sz="3400">
              <a:latin typeface="Times New Roman"/>
              <a:ea typeface="Times New Roman"/>
              <a:cs typeface="Times New Roman"/>
              <a:sym typeface="Times New Roman"/>
            </a:endParaRPr>
          </a:p>
        </p:txBody>
      </p:sp>
      <p:sp>
        <p:nvSpPr>
          <p:cNvPr id="131" name="Google Shape;131;p21"/>
          <p:cNvSpPr txBox="1">
            <a:spLocks noGrp="1"/>
          </p:cNvSpPr>
          <p:nvPr>
            <p:ph type="body" idx="1"/>
          </p:nvPr>
        </p:nvSpPr>
        <p:spPr>
          <a:xfrm>
            <a:off x="729450" y="192862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u="sng">
                <a:solidFill>
                  <a:srgbClr val="000000"/>
                </a:solidFill>
                <a:latin typeface="Times New Roman"/>
                <a:ea typeface="Times New Roman"/>
                <a:cs typeface="Times New Roman"/>
                <a:sym typeface="Times New Roman"/>
              </a:rPr>
              <a:t>Types of Intentions</a:t>
            </a:r>
            <a:endParaRPr sz="1800" u="sng">
              <a:solidFill>
                <a:srgbClr val="000000"/>
              </a:solidFill>
              <a:latin typeface="Times New Roman"/>
              <a:ea typeface="Times New Roman"/>
              <a:cs typeface="Times New Roman"/>
              <a:sym typeface="Times New Roman"/>
            </a:endParaRPr>
          </a:p>
          <a:p>
            <a:pPr marL="457200" lvl="0" indent="-342900" algn="l" rtl="0">
              <a:spcBef>
                <a:spcPts val="120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Being open to someone’s ideas </a:t>
            </a:r>
            <a:endParaRPr sz="180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To gain a sense of clarity </a:t>
            </a:r>
            <a:endParaRPr sz="180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To be or prove you are right in something</a:t>
            </a:r>
            <a:endParaRPr sz="180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To change or alter someone’s mindset </a:t>
            </a:r>
            <a:endParaRPr sz="180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To invite the other person to communicate their hopes and concerns </a:t>
            </a:r>
            <a:endParaRPr sz="1800">
              <a:solidFill>
                <a:srgbClr val="000000"/>
              </a:solidFill>
              <a:latin typeface="Times New Roman"/>
              <a:ea typeface="Times New Roman"/>
              <a:cs typeface="Times New Roman"/>
              <a:sym typeface="Times New Roman"/>
            </a:endParaRPr>
          </a:p>
        </p:txBody>
      </p:sp>
      <p:pic>
        <p:nvPicPr>
          <p:cNvPr id="132" name="Google Shape;132;p21"/>
          <p:cNvPicPr preferRelativeResize="0"/>
          <p:nvPr/>
        </p:nvPicPr>
        <p:blipFill>
          <a:blip r:embed="rId3">
            <a:alphaModFix/>
          </a:blip>
          <a:stretch>
            <a:fillRect/>
          </a:stretch>
        </p:blipFill>
        <p:spPr>
          <a:xfrm>
            <a:off x="5027150" y="-1"/>
            <a:ext cx="4116849" cy="693500"/>
          </a:xfrm>
          <a:prstGeom prst="rect">
            <a:avLst/>
          </a:prstGeom>
          <a:noFill/>
          <a:ln>
            <a:noFill/>
          </a:ln>
        </p:spPr>
      </p:pic>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3871</Words>
  <Application>Microsoft Macintosh PowerPoint</Application>
  <PresentationFormat>On-screen Show (16:9)</PresentationFormat>
  <Paragraphs>228</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Times New Roman</vt:lpstr>
      <vt:lpstr>Economica</vt:lpstr>
      <vt:lpstr>Lato</vt:lpstr>
      <vt:lpstr>Arial</vt:lpstr>
      <vt:lpstr>Open Sans</vt:lpstr>
      <vt:lpstr>Luxe</vt:lpstr>
      <vt:lpstr>Get to What Matters: Tools to Transform Conversations at Work</vt:lpstr>
      <vt:lpstr>PowerPoint Presentation</vt:lpstr>
      <vt:lpstr>About the Authors</vt:lpstr>
      <vt:lpstr>Agenda</vt:lpstr>
      <vt:lpstr>Disclaimer</vt:lpstr>
      <vt:lpstr>PowerPoint Presentation</vt:lpstr>
      <vt:lpstr>What are conversations? </vt:lpstr>
      <vt:lpstr>Why do we have conversations? </vt:lpstr>
      <vt:lpstr>Setting an Intention </vt:lpstr>
      <vt:lpstr>The Three P’s</vt:lpstr>
      <vt:lpstr>Pause</vt:lpstr>
      <vt:lpstr>Prompting</vt:lpstr>
      <vt:lpstr>Paraphrasing </vt:lpstr>
      <vt:lpstr>Noticing your tendencies in a conversation </vt:lpstr>
      <vt:lpstr>Notice a person in a conversation </vt:lpstr>
      <vt:lpstr>Listening for what matters </vt:lpstr>
      <vt:lpstr>Listening for Direction &amp; Levels of What Matters</vt:lpstr>
      <vt:lpstr>Implementing Questions Within a Conversation</vt:lpstr>
      <vt:lpstr>Transaction Questions vs Learning Questions</vt:lpstr>
      <vt:lpstr>Questions to Think Twice About</vt:lpstr>
      <vt:lpstr>Tips for Posing Questions</vt:lpstr>
      <vt:lpstr>Discovery, Launch &amp; Momentum Questions </vt:lpstr>
      <vt:lpstr>Offering something meaningful in a conversation</vt:lpstr>
      <vt:lpstr>Get to What Matters Tool Box </vt:lpstr>
      <vt:lpstr>PowerPoint Presentation</vt:lpstr>
      <vt:lpstr>Beginning a Conversation</vt:lpstr>
      <vt:lpstr>Challenging Styles in a Conversation THE SILENT ONE  </vt:lpstr>
      <vt:lpstr>Challenging Styles in a Conversation COMPLAINERS, VICTIMS &amp; DRAMA QUEENS</vt:lpstr>
      <vt:lpstr>Challenging Styles in a Conversation THE SNIPER</vt:lpstr>
      <vt:lpstr>Communicating in a Virtual Setting</vt:lpstr>
      <vt:lpstr>Communicating in a Group Setting</vt:lpstr>
      <vt:lpstr>Outcomes </vt:lpstr>
      <vt:lpstr>Closing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to What Matters: Tools to Transform Conversations at Work</dc:title>
  <cp:lastModifiedBy>Brown-Cordero, Lizzie</cp:lastModifiedBy>
  <cp:revision>1</cp:revision>
  <dcterms:modified xsi:type="dcterms:W3CDTF">2021-05-07T00:44:43Z</dcterms:modified>
</cp:coreProperties>
</file>