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mE/8CPVbKHqlQD4ReiPrtACXj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Omega-3 fatty acids reduce inflammation while omega-6 fatty acids promote inflammation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Healthy ratio of omega-6 to omega-3 is 4:1</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Americans typically consume a ratio of 16:1 to 20:1</a:t>
            </a:r>
            <a:endParaRPr/>
          </a:p>
        </p:txBody>
      </p:sp>
      <p:sp>
        <p:nvSpPr>
          <p:cNvPr id="164" name="Google Shape;16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Increases inflammation in the body and is linked to heart disease and Alzheimer’s disease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American Heart Association, American Diabetes Association agree that trans fat should be completely avoided</a:t>
            </a:r>
            <a:endParaRPr/>
          </a:p>
        </p:txBody>
      </p:sp>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It is important to navigate carbs well - choosing poorly can lead to weight gain, insulin resistance, heart disease, inflammation, and decreased immune function</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phytonutrients - chemicals produced by plants that have anti-inflammatory benefits</a:t>
            </a:r>
            <a:endParaRPr sz="1100">
              <a:latin typeface="Arial"/>
              <a:ea typeface="Arial"/>
              <a:cs typeface="Arial"/>
              <a:sym typeface="Arial"/>
            </a:endParaRPr>
          </a:p>
        </p:txBody>
      </p:sp>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Complex carbohydrates are longer chains of simple carbs and are also called polysaccharides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Simple carbohydrates can be referred to as monosaccharides or disaccharides</a:t>
            </a:r>
            <a:endParaRPr sz="1100">
              <a:latin typeface="Arial"/>
              <a:ea typeface="Arial"/>
              <a:cs typeface="Arial"/>
              <a:sym typeface="Arial"/>
            </a:endParaRPr>
          </a:p>
          <a:p>
            <a:pPr marL="0" lvl="0" indent="0" algn="l" rtl="0">
              <a:spcBef>
                <a:spcPts val="0"/>
              </a:spcBef>
              <a:spcAft>
                <a:spcPts val="0"/>
              </a:spcAft>
              <a:buNone/>
            </a:pPr>
            <a:endParaRPr/>
          </a:p>
        </p:txBody>
      </p:sp>
      <p:sp>
        <p:nvSpPr>
          <p:cNvPr id="210" name="Google Shape;21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e4b58151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e4b58151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Excellent sources of fiber include whole fruits, vegetables, beans, peas, legumes, nuts, seeds, and whole grains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Plant foods provide fiber - animal products do not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Fiber is categories as soluble or insoluble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Helps maintain healthy cholesterol by assisting the removal of cholesterol from the body</a:t>
            </a:r>
            <a:endParaRPr/>
          </a:p>
        </p:txBody>
      </p:sp>
      <p:sp>
        <p:nvSpPr>
          <p:cNvPr id="222" name="Google Shape;222;gbe4b58151d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e4b58151d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e4b58151d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Barley, brown rice, oats, whole corn, quinoa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Bran = protective outer layer of the grain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Excellent source of dietary fiber</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Provides B-vitamins and trace minerals like iron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Germ = provides essential fatty acids (omega-3 and omega-6) and vitamin 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Food manufacturers remove this part of the grain to ensure a longer shelf life, which robs us of all the germ’s valuable nutrients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Endosperm = includes starch, protein, and some B-vitamins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Refined grains - removing the germ and the bran, leaving just the starchy endosperm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Removing so many nutrients </a:t>
            </a:r>
            <a:endParaRPr/>
          </a:p>
        </p:txBody>
      </p:sp>
      <p:sp>
        <p:nvSpPr>
          <p:cNvPr id="230" name="Google Shape;230;gbe4b58151d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e4b58151d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be4b58151d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Food sources of fiber - not going to go through them all, just trying to show how many plant sources of fiber there are</a:t>
            </a:r>
            <a:endParaRPr/>
          </a:p>
        </p:txBody>
      </p:sp>
      <p:sp>
        <p:nvSpPr>
          <p:cNvPr id="239" name="Google Shape;239;gbe4b58151d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Another essential macronutrient made of building blocks called amino acids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Slow fuel source similar to fats and complex carbohydrates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Diets with low quality protein can lead to fatigue, mood swings, difficulty building muscle, and hormone imbalances</a:t>
            </a:r>
            <a:endParaRPr/>
          </a:p>
        </p:txBody>
      </p:sp>
      <p:sp>
        <p:nvSpPr>
          <p:cNvPr id="249" name="Google Shape;2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amount of protein a person needs can change based on age, health status, pregnancy, fitness goals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Etc - Older adults, people trying to build muscle need more protein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Another way to calculate protein - Dietary Reference Intake recommends that 10%-35% of your total calories should come from protein in healthy adults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So if you are eating 2,000 calories a day, you should consume anywhere from 50 grams (10%) to 175 grams (35%) of protein</a:t>
            </a:r>
            <a:endParaRPr sz="1100">
              <a:latin typeface="Arial"/>
              <a:ea typeface="Arial"/>
              <a:cs typeface="Arial"/>
              <a:sym typeface="Arial"/>
            </a:endParaRPr>
          </a:p>
          <a:p>
            <a:pPr marL="0" lvl="0" indent="0" algn="l" rtl="0">
              <a:spcBef>
                <a:spcPts val="0"/>
              </a:spcBef>
              <a:spcAft>
                <a:spcPts val="0"/>
              </a:spcAft>
              <a:buNone/>
            </a:pPr>
            <a:endParaRPr/>
          </a:p>
        </p:txBody>
      </p:sp>
      <p:sp>
        <p:nvSpPr>
          <p:cNvPr id="262" name="Google Shape;2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Naturopathic doctors are trained to diagnose and treat acute and chronic health conditions from infancy through adulthood.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They may also provide holistic medical treatment for patients who are using more conventional methods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Naturopathic medicine is distinguished from other medical professions by its principle - the healing power of nature. This is the potential for a whole foods diet to prevent, treat, and reverse many chronic diseases.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prescribing treatment, ND’s do not first rely on prescription medication or surgery</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Instead, they prescribe treatment options that address the whole person such as clinical nutrition, lifestyle counseling, botanical medicine, and so on</a:t>
            </a: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Notice how many plant sources of protein there are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Many people think in order to get enough protein they need to eat chicken, steak, and beef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While animal foods do have more protein per serving generally, don’t forget about plant food (beans, broccoli, etc)</a:t>
            </a:r>
            <a:endParaRPr/>
          </a:p>
        </p:txBody>
      </p:sp>
      <p:sp>
        <p:nvSpPr>
          <p:cNvPr id="270" name="Google Shape;2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point out calcium - don’t need to drink milk/dairy to get it </a:t>
            </a:r>
            <a:endParaRPr/>
          </a:p>
          <a:p>
            <a:pPr marL="0" lvl="0" indent="0" algn="l" rtl="0">
              <a:spcBef>
                <a:spcPts val="0"/>
              </a:spcBef>
              <a:spcAft>
                <a:spcPts val="0"/>
              </a:spcAft>
              <a:buNone/>
            </a:pPr>
            <a:r>
              <a:rPr lang="en-US"/>
              <a:t>emphasis on how many vitamins/minerals dark leafy greens provide</a:t>
            </a:r>
            <a:endParaRPr/>
          </a:p>
        </p:txBody>
      </p:sp>
      <p:sp>
        <p:nvSpPr>
          <p:cNvPr id="278" name="Google Shape;2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228600" lvl="0" indent="-152400" algn="l" rtl="0">
              <a:spcBef>
                <a:spcPts val="0"/>
              </a:spcBef>
              <a:spcAft>
                <a:spcPts val="0"/>
              </a:spcAft>
              <a:buClr>
                <a:schemeClr val="dk1"/>
              </a:buClr>
              <a:buSzPts val="1200"/>
              <a:buFont typeface="Calibri"/>
              <a:buNone/>
            </a:pPr>
            <a:endParaRPr/>
          </a:p>
        </p:txBody>
      </p:sp>
      <p:sp>
        <p:nvSpPr>
          <p:cNvPr id="286" name="Google Shape;28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order to make the healthiest choices possible when shopping, skills in confidence in reading food labels cannot be understated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people look at packaging for a food item, they see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Maybe the number of calories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percentage of fat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 label that says “heart healthy”</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Reading food labels is an acquired skill that takes practice but it is well worth it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One of the easiest ways to start choosing healthier options </a:t>
            </a:r>
            <a:endParaRPr sz="1100">
              <a:latin typeface="Arial"/>
              <a:ea typeface="Arial"/>
              <a:cs typeface="Arial"/>
              <a:sym typeface="Arial"/>
            </a:endParaRPr>
          </a:p>
          <a:p>
            <a:pPr marL="0" lvl="0" indent="0" algn="l" rtl="0">
              <a:spcBef>
                <a:spcPts val="0"/>
              </a:spcBef>
              <a:spcAft>
                <a:spcPts val="0"/>
              </a:spcAft>
              <a:buNone/>
            </a:pPr>
            <a:endParaRPr/>
          </a:p>
        </p:txBody>
      </p:sp>
      <p:sp>
        <p:nvSpPr>
          <p:cNvPr id="293" name="Google Shape;29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(read after #2) - an example is a can of chicken noodle soup. When you are making soup at home, what do you put in it?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Chicken broth</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Shredded chicken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Pasta</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carrots/celery/other veggies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you see other ingredients on that packaged can of soup that you don’t recognize like hydrolyzed corn protein or autolyzed yeast - you wouldn’t put those in your soup at home so don’t get that one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After 3# - food companies often try and trick you by putting all their added sugars under different names such as corn syrup, corn starch, oat flour, etc.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Cereals do this a lot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After #6 - most chemical additives have not actually been tested out to rule out long term health consequences along with regular intake </a:t>
            </a:r>
            <a:endParaRPr/>
          </a:p>
          <a:p>
            <a:pPr marL="0" lvl="0" indent="0" algn="l" rtl="0">
              <a:spcBef>
                <a:spcPts val="0"/>
              </a:spcBef>
              <a:spcAft>
                <a:spcPts val="0"/>
              </a:spcAft>
              <a:buNone/>
            </a:pPr>
            <a:r>
              <a:rPr lang="en-US"/>
              <a:t>common example of 5 is whole wheat bread</a:t>
            </a:r>
            <a:endParaRPr/>
          </a:p>
        </p:txBody>
      </p:sp>
      <p:sp>
        <p:nvSpPr>
          <p:cNvPr id="301" name="Google Shape;3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package has 3 servings listed and you eat it all, you have to multiply the grams of fiber, fat, protein, and calories by 3</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amount of fat per serving is not as important as the source and quality of fat in the food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 - a tablespoon of butter has 11 grams of fat - 7 grams are saturated</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 tablespoon of extra virgin olive oil has 14 grams of fat, BUT 11 grams of that fat are monounsaturated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Packaged foods will add vitamins and minerals to their foods in order to market their products as having higher nutritional value - don’t be fooled.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Some of these products can still have high amounts of sugar, trans fats, and refined carbs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Excess sodium can contribute to high blood pressure, CVD, and kidney disease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Salt is high in canned vegetables and beans </a:t>
            </a:r>
            <a:endParaRPr/>
          </a:p>
        </p:txBody>
      </p:sp>
      <p:sp>
        <p:nvSpPr>
          <p:cNvPr id="315" name="Google Shape;31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Look at the ingredients!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Label 1 has peanuts, sugar, and a blend of 3 highly processed poor quality hydrogenated oils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Label 2 has roasted peanuts and salt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You might not be able to catch this different if you just looked at the front of the jar </a:t>
            </a:r>
            <a:endParaRPr/>
          </a:p>
        </p:txBody>
      </p:sp>
      <p:sp>
        <p:nvSpPr>
          <p:cNvPr id="323" name="Google Shape;32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ccd1e4a104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ccd1e4a10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ccd1e4a10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ccd1e4a1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ccd1e4a10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ccd1e4a10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Sympathetic state is known as fight or flight mode - classic example of when you are being chased by a bear, your body allows you to run faster and hit harder</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While most people do not find themselves being chased by bears too often, we can apply the same physiological changes to all stressful situations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Notice what happens when the body is in a sympathetic state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This is what happens when we eat while rushing to work, dealing with stress, watching negative news or media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Parasympathetic state is the rest and digest mode - calm, low-stress environment with limited stimulation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Notice how digestion improves in this state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Decrease in digestive complaint such as gas and bloating</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More likely to notice when we are full in this state </a:t>
            </a:r>
            <a:endParaRPr/>
          </a:p>
        </p:txBody>
      </p:sp>
      <p:sp>
        <p:nvSpPr>
          <p:cNvPr id="382" name="Google Shape;38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can add these to smoothies, main dishes, etc</a:t>
            </a:r>
            <a:endParaRPr/>
          </a:p>
        </p:txBody>
      </p:sp>
      <p:sp>
        <p:nvSpPr>
          <p:cNvPr id="396" name="Google Shape;3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be6b567eb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be6b567eb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word breakfast is a compound literally meaning the end of a fast from the night before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we don’t eat when waking up, the fast is lengthened leading to negative side effects</a:t>
            </a:r>
            <a:endParaRPr/>
          </a:p>
        </p:txBody>
      </p:sp>
      <p:sp>
        <p:nvSpPr>
          <p:cNvPr id="417" name="Google Shape;41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Up until now we have strictly talked about food. However, a healthy life is built upon a combination of healthy habits that will compliment the healthy food choices we have been discussing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Water - the body is made up of 60-70% water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Sleep - up to 30% of U.S. population suffers from insomnia - characterized by difficulty initiating or maintaining sleep</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This leads to several negative health effects </a:t>
            </a:r>
            <a:endParaRPr/>
          </a:p>
        </p:txBody>
      </p:sp>
      <p:sp>
        <p:nvSpPr>
          <p:cNvPr id="435" name="Google Shape;43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effects of caffeine can last up to 20 hours in some people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Sodas, energy drinks, tea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While you may think it's easier to fall asleep after drinking, alcohol actually disrupts the brain’s ability to enter deeper levels of restorative sleep</a:t>
            </a:r>
            <a:endParaRPr sz="1100">
              <a:latin typeface="Arial"/>
              <a:ea typeface="Arial"/>
              <a:cs typeface="Arial"/>
              <a:sym typeface="Arial"/>
            </a:endParaRPr>
          </a:p>
        </p:txBody>
      </p:sp>
      <p:sp>
        <p:nvSpPr>
          <p:cNvPr id="443" name="Google Shape;4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d5543c85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d5543c853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bd5543c853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Sitting disease - many adults sit at work all day, kids sit at school all day, technology encourages a sedentary lifestyle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Long periods of physical inactivity (rather than simply just a lack of exercise) raise the risk of developing heart disease, diabetes, cancer, and obesity</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people most at risk are those who sit for 8 or more hours a day</a:t>
            </a:r>
            <a:endParaRPr/>
          </a:p>
        </p:txBody>
      </p:sp>
      <p:sp>
        <p:nvSpPr>
          <p:cNvPr id="452" name="Google Shape;4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be6b567ebf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be6b567eb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Bullet 1 - some fast food restaurants offer brown rice instead of white rice, refried beans, or black beans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Bullet 2 - avoiding all soda, juice, and sweetened tea is one of the best decisions to make while eating out at fast food restaurants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Consider adding lemon to water for taste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Do not add salt to your food </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Don’t skip meals - you risk low blood sugar and increased craving for quick, sugary or salty food</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you don’t have to do every single one of these tips every time you eat out, just start off by trying one</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p:txBody>
      </p:sp>
      <p:sp>
        <p:nvSpPr>
          <p:cNvPr id="488" name="Google Shape;4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you shop hungry, you are more likely to make impulse buys and purchase unhealthy foods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6 - common dry bulk items are dry beans, whole grains such as bread (can go in freezer), flour, herbs and spices, raw nuts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Generally cheaper</a:t>
            </a:r>
            <a:endParaRPr sz="1100">
              <a:latin typeface="Arial"/>
              <a:ea typeface="Arial"/>
              <a:cs typeface="Arial"/>
              <a:sym typeface="Arial"/>
            </a:endParaRPr>
          </a:p>
          <a:p>
            <a:pPr marL="0" lvl="0" indent="0" algn="l" rtl="0">
              <a:spcBef>
                <a:spcPts val="0"/>
              </a:spcBef>
              <a:spcAft>
                <a:spcPts val="0"/>
              </a:spcAft>
              <a:buNone/>
            </a:pPr>
            <a:endParaRPr/>
          </a:p>
        </p:txBody>
      </p:sp>
      <p:sp>
        <p:nvSpPr>
          <p:cNvPr id="496" name="Google Shape;49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cruciferous - kroo-sif-eres</a:t>
            </a:r>
            <a:endParaRPr/>
          </a:p>
        </p:txBody>
      </p:sp>
      <p:sp>
        <p:nvSpPr>
          <p:cNvPr id="504" name="Google Shape;50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When I started reading about what I should be putting in my cart, I had never heard of some of the food items. This will help you put an image to some of them.</a:t>
            </a:r>
            <a:endParaRPr/>
          </a:p>
        </p:txBody>
      </p:sp>
      <p:sp>
        <p:nvSpPr>
          <p:cNvPr id="515" name="Google Shape;51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Refined carbs - this ingredient sneaks up in most packaged foods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the brain and germ (the most nutritious parts) are removed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Enriched wheat flour, white flour, fruit juice, corn syrup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Trans fats - read the food labels!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Oils that have been chemically modified to keep them from going rancid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There is no safe amount of trans fat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Remember if there is less than .5 grams in a product, the company does not have to list it on the label</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Look for partially hydrogenated oils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Omega-6 - americans over consume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Try for omega-3 such as chia seeds, walnuts, flaxseed</a:t>
            </a:r>
            <a:endParaRPr/>
          </a:p>
        </p:txBody>
      </p:sp>
      <p:sp>
        <p:nvSpPr>
          <p:cNvPr id="527" name="Google Shape;52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bfc92ba745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bfc92ba745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out by the Environmental Working Group and updated every year - this is from 2015</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are deciding what to buy organically, buy from the dirty dozen</a:t>
            </a:r>
            <a:endParaRPr/>
          </a:p>
        </p:txBody>
      </p:sp>
      <p:sp>
        <p:nvSpPr>
          <p:cNvPr id="535" name="Google Shape;535;gbfc92ba745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be6b567eb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be6b567ebf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be6b567ebf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Exactly what comes to mind when you think “American food”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result of a problem of access and education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Contributes to our country’s epidemic of poor health</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History of food production in america</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the late 1800s, more people were moving into the cities from the country, distancing them from a closer connection to their food</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Because of industrialization of food production</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As a consequence, there was a shift away from a whole foods, low processed diet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transition contributed to increasing rates of chronic disease from a highly processed diet with decreased nutritional value</a:t>
            </a:r>
            <a:endParaRPr sz="1100">
              <a:latin typeface="Arial"/>
              <a:ea typeface="Arial"/>
              <a:cs typeface="Arial"/>
              <a:sym typeface="Arial"/>
            </a:endParaRPr>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subject of fats in our diet is controversial</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Americans have heard a lot of conflicting messages about low-fat diets, unsaturated fats diets, and low saturated fats diets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Healthy fat is good for us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difference between saturated and unsaturated fats </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Unsaturated fats are liquid at room temp - olive oil, avocado oil</a:t>
            </a:r>
            <a:endParaRPr sz="1100">
              <a:latin typeface="Arial"/>
              <a:ea typeface="Arial"/>
              <a:cs typeface="Arial"/>
              <a:sym typeface="Arial"/>
            </a:endParaRPr>
          </a:p>
          <a:p>
            <a:pPr marL="1371600" lvl="2"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Saturated fats are solid at room temperature - butter, coconut oil</a:t>
            </a:r>
            <a:endParaRPr sz="1100">
              <a:latin typeface="Arial"/>
              <a:ea typeface="Arial"/>
              <a:cs typeface="Arial"/>
              <a:sym typeface="Arial"/>
            </a:endParaRPr>
          </a:p>
          <a:p>
            <a:pPr marL="228600" lvl="0" indent="-152400" algn="l" rtl="0">
              <a:spcBef>
                <a:spcPts val="0"/>
              </a:spcBef>
              <a:spcAft>
                <a:spcPts val="0"/>
              </a:spcAft>
              <a:buClr>
                <a:schemeClr val="dk1"/>
              </a:buClr>
              <a:buSzPts val="1200"/>
              <a:buFont typeface="Calibri"/>
              <a:buNone/>
            </a:pPr>
            <a:endParaRPr/>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Food as Medicine Everyday</a:t>
            </a:r>
            <a:endParaRPr/>
          </a:p>
        </p:txBody>
      </p:sp>
      <p:sp>
        <p:nvSpPr>
          <p:cNvPr id="89" name="Google Shape;89;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Reclaim Your Health With Whole Foods</a:t>
            </a:r>
            <a:endParaRPr/>
          </a:p>
        </p:txBody>
      </p:sp>
      <p:pic>
        <p:nvPicPr>
          <p:cNvPr id="90" name="Google Shape;90;p1" descr="HORZ_Transform_no_subtitle_color"/>
          <p:cNvPicPr preferRelativeResize="0"/>
          <p:nvPr/>
        </p:nvPicPr>
        <p:blipFill rotWithShape="1">
          <a:blip r:embed="rId3">
            <a:alphaModFix/>
          </a:blip>
          <a:srcRect/>
          <a:stretch/>
        </p:blipFill>
        <p:spPr>
          <a:xfrm>
            <a:off x="481559" y="293080"/>
            <a:ext cx="3680360" cy="6185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9"/>
          <p:cNvSpPr txBox="1">
            <a:spLocks noGrp="1"/>
          </p:cNvSpPr>
          <p:nvPr>
            <p:ph type="body" idx="1"/>
          </p:nvPr>
        </p:nvSpPr>
        <p:spPr>
          <a:xfrm>
            <a:off x="1657075" y="323550"/>
            <a:ext cx="2744400" cy="49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70000"/>
              </a:lnSpc>
              <a:spcBef>
                <a:spcPts val="0"/>
              </a:spcBef>
              <a:spcAft>
                <a:spcPts val="0"/>
              </a:spcAft>
              <a:buSzPts val="852"/>
              <a:buNone/>
            </a:pPr>
            <a:r>
              <a:rPr lang="en-US" sz="2670"/>
              <a:t>Unsaturated Fats</a:t>
            </a:r>
            <a:endParaRPr sz="2360"/>
          </a:p>
        </p:txBody>
      </p:sp>
      <p:pic>
        <p:nvPicPr>
          <p:cNvPr id="167" name="Google Shape;167;p9"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168" name="Google Shape;168;p9"/>
          <p:cNvSpPr txBox="1">
            <a:spLocks noGrp="1"/>
          </p:cNvSpPr>
          <p:nvPr>
            <p:ph type="body" idx="1"/>
          </p:nvPr>
        </p:nvSpPr>
        <p:spPr>
          <a:xfrm>
            <a:off x="8318875" y="1412875"/>
            <a:ext cx="2744400" cy="49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70000"/>
              </a:lnSpc>
              <a:spcBef>
                <a:spcPts val="0"/>
              </a:spcBef>
              <a:spcAft>
                <a:spcPts val="0"/>
              </a:spcAft>
              <a:buSzPts val="852"/>
              <a:buNone/>
            </a:pPr>
            <a:r>
              <a:rPr lang="en-US" sz="2670"/>
              <a:t>Saturated Fats</a:t>
            </a:r>
            <a:endParaRPr sz="2360"/>
          </a:p>
        </p:txBody>
      </p:sp>
      <p:sp>
        <p:nvSpPr>
          <p:cNvPr id="169" name="Google Shape;169;p9"/>
          <p:cNvSpPr txBox="1">
            <a:spLocks noGrp="1"/>
          </p:cNvSpPr>
          <p:nvPr>
            <p:ph type="body" idx="1"/>
          </p:nvPr>
        </p:nvSpPr>
        <p:spPr>
          <a:xfrm>
            <a:off x="355650" y="1674325"/>
            <a:ext cx="2744400" cy="738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70000"/>
              </a:lnSpc>
              <a:spcBef>
                <a:spcPts val="0"/>
              </a:spcBef>
              <a:spcAft>
                <a:spcPts val="0"/>
              </a:spcAft>
              <a:buSzPts val="852"/>
              <a:buNone/>
            </a:pPr>
            <a:r>
              <a:rPr lang="en-US" sz="2670"/>
              <a:t>Monounsaturated Fats</a:t>
            </a:r>
            <a:endParaRPr sz="2360"/>
          </a:p>
        </p:txBody>
      </p:sp>
      <p:sp>
        <p:nvSpPr>
          <p:cNvPr id="170" name="Google Shape;170;p9"/>
          <p:cNvSpPr txBox="1"/>
          <p:nvPr/>
        </p:nvSpPr>
        <p:spPr>
          <a:xfrm>
            <a:off x="1208800" y="820650"/>
            <a:ext cx="378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a:latin typeface="Calibri"/>
                <a:ea typeface="Calibri"/>
                <a:cs typeface="Calibri"/>
                <a:sym typeface="Calibri"/>
              </a:rPr>
              <a:t>Helps body create and balance a healthy level of inflammation</a:t>
            </a:r>
            <a:endParaRPr sz="1700">
              <a:latin typeface="Calibri"/>
              <a:ea typeface="Calibri"/>
              <a:cs typeface="Calibri"/>
              <a:sym typeface="Calibri"/>
            </a:endParaRPr>
          </a:p>
        </p:txBody>
      </p:sp>
      <p:sp>
        <p:nvSpPr>
          <p:cNvPr id="171" name="Google Shape;171;p9"/>
          <p:cNvSpPr txBox="1">
            <a:spLocks noGrp="1"/>
          </p:cNvSpPr>
          <p:nvPr>
            <p:ph type="body" idx="1"/>
          </p:nvPr>
        </p:nvSpPr>
        <p:spPr>
          <a:xfrm>
            <a:off x="3359450" y="1674325"/>
            <a:ext cx="2744400" cy="738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70000"/>
              </a:lnSpc>
              <a:spcBef>
                <a:spcPts val="0"/>
              </a:spcBef>
              <a:spcAft>
                <a:spcPts val="0"/>
              </a:spcAft>
              <a:buSzPts val="852"/>
              <a:buNone/>
            </a:pPr>
            <a:r>
              <a:rPr lang="en-US" sz="2670"/>
              <a:t>Polyunsaturated Fats</a:t>
            </a:r>
            <a:endParaRPr sz="2360"/>
          </a:p>
        </p:txBody>
      </p:sp>
      <p:sp>
        <p:nvSpPr>
          <p:cNvPr id="172" name="Google Shape;172;p9"/>
          <p:cNvSpPr txBox="1"/>
          <p:nvPr/>
        </p:nvSpPr>
        <p:spPr>
          <a:xfrm>
            <a:off x="355650" y="2544225"/>
            <a:ext cx="2744400" cy="1508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Olives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Avocados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Peanuts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Sesame Seeds</a:t>
            </a:r>
            <a:endParaRPr sz="1800">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
        <p:nvSpPr>
          <p:cNvPr id="173" name="Google Shape;173;p9"/>
          <p:cNvSpPr txBox="1"/>
          <p:nvPr/>
        </p:nvSpPr>
        <p:spPr>
          <a:xfrm>
            <a:off x="3229813" y="2412625"/>
            <a:ext cx="4679100" cy="4094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Referred to as “essential” because the body cannot make them naturally</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Contain omega-3 and omega-6 fatty acids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Americans typically consume too much omega-6 fatty acids - which promote inflammation</a:t>
            </a:r>
            <a:endParaRPr sz="18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High In Omega-3 Fatty Acids: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Flaxseed</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Chia Seeds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Walnuts</a:t>
            </a: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High In Omega-6 Fatty Acids (need to avoid/limit):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Corn Oil</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Soybean Oil</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Safflower Oil</a:t>
            </a:r>
            <a:endParaRPr sz="16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cxnSp>
        <p:nvCxnSpPr>
          <p:cNvPr id="174" name="Google Shape;174;p9"/>
          <p:cNvCxnSpPr/>
          <p:nvPr/>
        </p:nvCxnSpPr>
        <p:spPr>
          <a:xfrm flipH="1">
            <a:off x="1696175" y="1199050"/>
            <a:ext cx="234000" cy="46800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9"/>
          <p:cNvCxnSpPr>
            <a:endCxn id="171" idx="0"/>
          </p:cNvCxnSpPr>
          <p:nvPr/>
        </p:nvCxnSpPr>
        <p:spPr>
          <a:xfrm>
            <a:off x="4284350" y="1184425"/>
            <a:ext cx="447300" cy="489900"/>
          </a:xfrm>
          <a:prstGeom prst="straightConnector1">
            <a:avLst/>
          </a:prstGeom>
          <a:noFill/>
          <a:ln w="9525" cap="flat" cmpd="sng">
            <a:solidFill>
              <a:schemeClr val="dk2"/>
            </a:solidFill>
            <a:prstDash val="solid"/>
            <a:round/>
            <a:headEnd type="none" w="med" len="med"/>
            <a:tailEnd type="none" w="med" len="med"/>
          </a:ln>
        </p:spPr>
      </p:cxnSp>
      <p:sp>
        <p:nvSpPr>
          <p:cNvPr id="176" name="Google Shape;176;p9"/>
          <p:cNvSpPr txBox="1"/>
          <p:nvPr/>
        </p:nvSpPr>
        <p:spPr>
          <a:xfrm>
            <a:off x="8038675" y="1909975"/>
            <a:ext cx="330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u="sng">
                <a:latin typeface="Calibri"/>
                <a:ea typeface="Calibri"/>
                <a:cs typeface="Calibri"/>
                <a:sym typeface="Calibri"/>
              </a:rPr>
              <a:t>Avoid/limit saturated fats. </a:t>
            </a:r>
            <a:endParaRPr b="1" u="sng">
              <a:latin typeface="Calibri"/>
              <a:ea typeface="Calibri"/>
              <a:cs typeface="Calibri"/>
              <a:sym typeface="Calibri"/>
            </a:endParaRPr>
          </a:p>
          <a:p>
            <a:pPr marL="0" lvl="0" indent="0" algn="ctr" rtl="0">
              <a:spcBef>
                <a:spcPts val="0"/>
              </a:spcBef>
              <a:spcAft>
                <a:spcPts val="0"/>
              </a:spcAft>
              <a:buNone/>
            </a:pPr>
            <a:r>
              <a:rPr lang="en-US">
                <a:latin typeface="Calibri"/>
                <a:ea typeface="Calibri"/>
                <a:cs typeface="Calibri"/>
                <a:sym typeface="Calibri"/>
              </a:rPr>
              <a:t>High consumption can lead to inflammation, high cholesterol, and CVD</a:t>
            </a:r>
            <a:endParaRPr>
              <a:latin typeface="Calibri"/>
              <a:ea typeface="Calibri"/>
              <a:cs typeface="Calibri"/>
              <a:sym typeface="Calibri"/>
            </a:endParaRPr>
          </a:p>
        </p:txBody>
      </p:sp>
      <p:sp>
        <p:nvSpPr>
          <p:cNvPr id="177" name="Google Shape;177;p9"/>
          <p:cNvSpPr txBox="1"/>
          <p:nvPr/>
        </p:nvSpPr>
        <p:spPr>
          <a:xfrm>
            <a:off x="8247150" y="2804275"/>
            <a:ext cx="3158400" cy="289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Animal Sources: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Dairy products (milk, cheese, butter)</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Bacon and sausage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Poultry skin (chicken, turkey)</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Egg yolks</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r>
              <a:rPr lang="en-US" sz="1600">
                <a:latin typeface="Calibri"/>
                <a:ea typeface="Calibri"/>
                <a:cs typeface="Calibri"/>
                <a:sym typeface="Calibri"/>
              </a:rPr>
              <a:t>Plant Sources: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Coconut oil</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Chocolate</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US" sz="1600">
                <a:latin typeface="Calibri"/>
                <a:ea typeface="Calibri"/>
                <a:cs typeface="Calibri"/>
                <a:sym typeface="Calibri"/>
              </a:rPr>
              <a:t>Palm Oil</a:t>
            </a:r>
            <a:endParaRPr sz="16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to AVOID: Trans Fats</a:t>
            </a:r>
            <a:endParaRPr/>
          </a:p>
        </p:txBody>
      </p:sp>
      <p:sp>
        <p:nvSpPr>
          <p:cNvPr id="183" name="Google Shape;18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Otherwise known as </a:t>
            </a:r>
            <a:r>
              <a:rPr lang="en-US" i="1"/>
              <a:t>partially hydrogenated oils</a:t>
            </a:r>
            <a:endParaRPr i="1"/>
          </a:p>
          <a:p>
            <a:pPr marL="457200" lvl="0" indent="-342900" algn="l" rtl="0">
              <a:lnSpc>
                <a:spcPct val="90000"/>
              </a:lnSpc>
              <a:spcBef>
                <a:spcPts val="0"/>
              </a:spcBef>
              <a:spcAft>
                <a:spcPts val="0"/>
              </a:spcAft>
              <a:buSzPts val="1800"/>
              <a:buChar char="●"/>
            </a:pPr>
            <a:r>
              <a:rPr lang="en-US"/>
              <a:t>Created to give food a longer shelf life and used in the fast food industry to fry and stabilize packaged food products</a:t>
            </a:r>
            <a:endParaRPr/>
          </a:p>
          <a:p>
            <a:pPr marL="457200" lvl="0" indent="-342900" algn="l" rtl="0">
              <a:lnSpc>
                <a:spcPct val="90000"/>
              </a:lnSpc>
              <a:spcBef>
                <a:spcPts val="0"/>
              </a:spcBef>
              <a:spcAft>
                <a:spcPts val="0"/>
              </a:spcAft>
              <a:buSzPts val="1800"/>
              <a:buChar char="●"/>
            </a:pPr>
            <a:r>
              <a:rPr lang="en-US"/>
              <a:t>Increases inflammation in the body and is strongly linked to heart disease and unhealthy changes in the brain </a:t>
            </a:r>
            <a:endParaRPr/>
          </a:p>
          <a:p>
            <a:pPr marL="457200" lvl="0" indent="-342900" algn="l" rtl="0">
              <a:lnSpc>
                <a:spcPct val="90000"/>
              </a:lnSpc>
              <a:spcBef>
                <a:spcPts val="0"/>
              </a:spcBef>
              <a:spcAft>
                <a:spcPts val="0"/>
              </a:spcAft>
              <a:buSzPts val="1800"/>
              <a:buChar char="●"/>
            </a:pPr>
            <a:r>
              <a:rPr lang="en-US"/>
              <a:t>Should be completely avoided!</a:t>
            </a:r>
            <a:endParaRPr/>
          </a:p>
          <a:p>
            <a:pPr marL="45720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Sources: margarine, french fries and most fried foods, </a:t>
            </a:r>
            <a:endParaRPr/>
          </a:p>
          <a:p>
            <a:pPr marL="0" lvl="0" indent="0" algn="l" rtl="0">
              <a:lnSpc>
                <a:spcPct val="90000"/>
              </a:lnSpc>
              <a:spcBef>
                <a:spcPts val="0"/>
              </a:spcBef>
              <a:spcAft>
                <a:spcPts val="0"/>
              </a:spcAft>
              <a:buNone/>
            </a:pPr>
            <a:r>
              <a:rPr lang="en-US"/>
              <a:t>packaged baked goods</a:t>
            </a:r>
            <a:endParaRPr/>
          </a:p>
        </p:txBody>
      </p:sp>
      <p:pic>
        <p:nvPicPr>
          <p:cNvPr id="184" name="Google Shape;184;p10"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185" name="Google Shape;185;p10"/>
          <p:cNvPicPr preferRelativeResize="0"/>
          <p:nvPr/>
        </p:nvPicPr>
        <p:blipFill>
          <a:blip r:embed="rId4">
            <a:alphaModFix/>
          </a:blip>
          <a:stretch>
            <a:fillRect/>
          </a:stretch>
        </p:blipFill>
        <p:spPr>
          <a:xfrm>
            <a:off x="8837750" y="3904225"/>
            <a:ext cx="2801850" cy="2801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Bottom Line</a:t>
            </a:r>
            <a:endParaRPr/>
          </a:p>
        </p:txBody>
      </p:sp>
      <p:sp>
        <p:nvSpPr>
          <p:cNvPr id="192" name="Google Shape;192;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Eating excess fat makes it much harder to reach and maintain a healthy body composition.</a:t>
            </a:r>
            <a:endParaRPr/>
          </a:p>
          <a:p>
            <a:pPr marL="457200" lvl="0" indent="-342900" algn="l" rtl="0">
              <a:lnSpc>
                <a:spcPct val="90000"/>
              </a:lnSpc>
              <a:spcBef>
                <a:spcPts val="0"/>
              </a:spcBef>
              <a:spcAft>
                <a:spcPts val="0"/>
              </a:spcAft>
              <a:buSzPts val="1800"/>
              <a:buChar char="●"/>
            </a:pPr>
            <a:r>
              <a:rPr lang="en-US"/>
              <a:t>Eating healthy, low processed fat is good for your diet</a:t>
            </a:r>
            <a:endParaRPr/>
          </a:p>
          <a:p>
            <a:pPr marL="457200" lvl="0" indent="-342900" algn="l" rtl="0">
              <a:lnSpc>
                <a:spcPct val="90000"/>
              </a:lnSpc>
              <a:spcBef>
                <a:spcPts val="0"/>
              </a:spcBef>
              <a:spcAft>
                <a:spcPts val="0"/>
              </a:spcAft>
              <a:buSzPts val="1800"/>
              <a:buChar char="●"/>
            </a:pPr>
            <a:r>
              <a:rPr lang="en-US"/>
              <a:t>Fat provides slow fuel for your day and helps you feel satiated</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endParaRPr/>
          </a:p>
        </p:txBody>
      </p:sp>
      <p:pic>
        <p:nvPicPr>
          <p:cNvPr id="193" name="Google Shape;193;p11"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Carbohydrates</a:t>
            </a:r>
            <a:endParaRPr/>
          </a:p>
        </p:txBody>
      </p:sp>
      <p:sp>
        <p:nvSpPr>
          <p:cNvPr id="199" name="Google Shape;199;p12"/>
          <p:cNvSpPr txBox="1">
            <a:spLocks noGrp="1"/>
          </p:cNvSpPr>
          <p:nvPr>
            <p:ph type="body" idx="1"/>
          </p:nvPr>
        </p:nvSpPr>
        <p:spPr>
          <a:xfrm>
            <a:off x="765075" y="1503925"/>
            <a:ext cx="10515600" cy="4798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The Benefits of Carbs:</a:t>
            </a:r>
            <a:endParaRPr/>
          </a:p>
          <a:p>
            <a:pPr marL="457200" lvl="0" indent="-342900" algn="l" rtl="0">
              <a:lnSpc>
                <a:spcPct val="90000"/>
              </a:lnSpc>
              <a:spcBef>
                <a:spcPts val="0"/>
              </a:spcBef>
              <a:spcAft>
                <a:spcPts val="0"/>
              </a:spcAft>
              <a:buSzPts val="1800"/>
              <a:buAutoNum type="arabicPeriod"/>
            </a:pPr>
            <a:r>
              <a:rPr lang="en-US"/>
              <a:t>Energy for the brain from glucose</a:t>
            </a:r>
            <a:endParaRPr/>
          </a:p>
          <a:p>
            <a:pPr marL="457200" lvl="0" indent="-342900" algn="l" rtl="0">
              <a:lnSpc>
                <a:spcPct val="90000"/>
              </a:lnSpc>
              <a:spcBef>
                <a:spcPts val="0"/>
              </a:spcBef>
              <a:spcAft>
                <a:spcPts val="0"/>
              </a:spcAft>
              <a:buSzPts val="1800"/>
              <a:buAutoNum type="arabicPeriod"/>
            </a:pPr>
            <a:r>
              <a:rPr lang="en-US"/>
              <a:t>Fuel Storage in the form of glycogen</a:t>
            </a:r>
            <a:endParaRPr/>
          </a:p>
          <a:p>
            <a:pPr marL="457200" lvl="0" indent="-342900" algn="l" rtl="0">
              <a:lnSpc>
                <a:spcPct val="90000"/>
              </a:lnSpc>
              <a:spcBef>
                <a:spcPts val="0"/>
              </a:spcBef>
              <a:spcAft>
                <a:spcPts val="0"/>
              </a:spcAft>
              <a:buSzPts val="1800"/>
              <a:buAutoNum type="arabicPeriod"/>
            </a:pPr>
            <a:r>
              <a:rPr lang="en-US"/>
              <a:t>Sources of phytonutrients - which include antioxidants</a:t>
            </a:r>
            <a:endParaRPr/>
          </a:p>
          <a:p>
            <a:pPr marL="457200" lvl="0" indent="-342900" algn="l" rtl="0">
              <a:lnSpc>
                <a:spcPct val="90000"/>
              </a:lnSpc>
              <a:spcBef>
                <a:spcPts val="0"/>
              </a:spcBef>
              <a:spcAft>
                <a:spcPts val="0"/>
              </a:spcAft>
              <a:buSzPts val="1800"/>
              <a:buAutoNum type="arabicPeriod"/>
            </a:pPr>
            <a:r>
              <a:rPr lang="en-US"/>
              <a:t>Satiety and balanced cholesterol</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Important: starches, fiber, and sugar ALL refer to carbohydrates</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Two forms - complex carbohydrates and simple carbohydrates </a:t>
            </a:r>
            <a:endParaRPr/>
          </a:p>
        </p:txBody>
      </p:sp>
      <p:pic>
        <p:nvPicPr>
          <p:cNvPr id="200" name="Google Shape;200;p12"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201" name="Google Shape;201;p12"/>
          <p:cNvPicPr preferRelativeResize="0"/>
          <p:nvPr/>
        </p:nvPicPr>
        <p:blipFill>
          <a:blip r:embed="rId4">
            <a:alphaModFix/>
          </a:blip>
          <a:stretch>
            <a:fillRect/>
          </a:stretch>
        </p:blipFill>
        <p:spPr>
          <a:xfrm>
            <a:off x="277177" y="5334688"/>
            <a:ext cx="1579200" cy="1242948"/>
          </a:xfrm>
          <a:prstGeom prst="rect">
            <a:avLst/>
          </a:prstGeom>
          <a:noFill/>
          <a:ln>
            <a:noFill/>
          </a:ln>
        </p:spPr>
      </p:pic>
      <p:pic>
        <p:nvPicPr>
          <p:cNvPr id="202" name="Google Shape;202;p12"/>
          <p:cNvPicPr preferRelativeResize="0"/>
          <p:nvPr/>
        </p:nvPicPr>
        <p:blipFill>
          <a:blip r:embed="rId5">
            <a:alphaModFix/>
          </a:blip>
          <a:stretch>
            <a:fillRect/>
          </a:stretch>
        </p:blipFill>
        <p:spPr>
          <a:xfrm>
            <a:off x="2061072" y="5213109"/>
            <a:ext cx="1991984" cy="1325575"/>
          </a:xfrm>
          <a:prstGeom prst="rect">
            <a:avLst/>
          </a:prstGeom>
          <a:noFill/>
          <a:ln>
            <a:noFill/>
          </a:ln>
        </p:spPr>
      </p:pic>
      <p:pic>
        <p:nvPicPr>
          <p:cNvPr id="203" name="Google Shape;203;p12"/>
          <p:cNvPicPr preferRelativeResize="0"/>
          <p:nvPr/>
        </p:nvPicPr>
        <p:blipFill>
          <a:blip r:embed="rId6">
            <a:alphaModFix/>
          </a:blip>
          <a:stretch>
            <a:fillRect/>
          </a:stretch>
        </p:blipFill>
        <p:spPr>
          <a:xfrm>
            <a:off x="4391225" y="5193629"/>
            <a:ext cx="1991975" cy="1364520"/>
          </a:xfrm>
          <a:prstGeom prst="rect">
            <a:avLst/>
          </a:prstGeom>
          <a:noFill/>
          <a:ln>
            <a:noFill/>
          </a:ln>
        </p:spPr>
      </p:pic>
      <p:pic>
        <p:nvPicPr>
          <p:cNvPr id="204" name="Google Shape;204;p12"/>
          <p:cNvPicPr preferRelativeResize="0"/>
          <p:nvPr/>
        </p:nvPicPr>
        <p:blipFill>
          <a:blip r:embed="rId7">
            <a:alphaModFix/>
          </a:blip>
          <a:stretch>
            <a:fillRect/>
          </a:stretch>
        </p:blipFill>
        <p:spPr>
          <a:xfrm>
            <a:off x="6613825" y="5213100"/>
            <a:ext cx="1325574" cy="1325574"/>
          </a:xfrm>
          <a:prstGeom prst="rect">
            <a:avLst/>
          </a:prstGeom>
          <a:noFill/>
          <a:ln>
            <a:noFill/>
          </a:ln>
        </p:spPr>
      </p:pic>
      <p:pic>
        <p:nvPicPr>
          <p:cNvPr id="205" name="Google Shape;205;p12"/>
          <p:cNvPicPr preferRelativeResize="0"/>
          <p:nvPr/>
        </p:nvPicPr>
        <p:blipFill>
          <a:blip r:embed="rId8">
            <a:alphaModFix/>
          </a:blip>
          <a:stretch>
            <a:fillRect/>
          </a:stretch>
        </p:blipFill>
        <p:spPr>
          <a:xfrm>
            <a:off x="10500175" y="5254412"/>
            <a:ext cx="1242951" cy="1242951"/>
          </a:xfrm>
          <a:prstGeom prst="rect">
            <a:avLst/>
          </a:prstGeom>
          <a:noFill/>
          <a:ln>
            <a:noFill/>
          </a:ln>
        </p:spPr>
      </p:pic>
      <p:pic>
        <p:nvPicPr>
          <p:cNvPr id="206" name="Google Shape;206;p12"/>
          <p:cNvPicPr preferRelativeResize="0"/>
          <p:nvPr/>
        </p:nvPicPr>
        <p:blipFill>
          <a:blip r:embed="rId9">
            <a:alphaModFix/>
          </a:blip>
          <a:stretch>
            <a:fillRect/>
          </a:stretch>
        </p:blipFill>
        <p:spPr>
          <a:xfrm>
            <a:off x="8310100" y="5193625"/>
            <a:ext cx="1819374" cy="1364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txBox="1">
            <a:spLocks noGrp="1"/>
          </p:cNvSpPr>
          <p:nvPr>
            <p:ph type="title"/>
          </p:nvPr>
        </p:nvSpPr>
        <p:spPr>
          <a:xfrm>
            <a:off x="414250" y="323550"/>
            <a:ext cx="4806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a:t>Complex Carbohydrates</a:t>
            </a:r>
            <a:endParaRPr sz="3600"/>
          </a:p>
        </p:txBody>
      </p:sp>
      <p:sp>
        <p:nvSpPr>
          <p:cNvPr id="213" name="Google Shape;213;p13"/>
          <p:cNvSpPr txBox="1">
            <a:spLocks noGrp="1"/>
          </p:cNvSpPr>
          <p:nvPr>
            <p:ph type="body" idx="1"/>
          </p:nvPr>
        </p:nvSpPr>
        <p:spPr>
          <a:xfrm>
            <a:off x="1276900" y="1474675"/>
            <a:ext cx="3080700" cy="2005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None/>
            </a:pPr>
            <a:r>
              <a:rPr lang="en-US" sz="1800"/>
              <a:t>Examples:</a:t>
            </a:r>
            <a:endParaRPr sz="1800"/>
          </a:p>
          <a:p>
            <a:pPr marL="457200" lvl="0" indent="-342900" algn="l" rtl="0">
              <a:lnSpc>
                <a:spcPct val="90000"/>
              </a:lnSpc>
              <a:spcBef>
                <a:spcPts val="1000"/>
              </a:spcBef>
              <a:spcAft>
                <a:spcPts val="0"/>
              </a:spcAft>
              <a:buSzPts val="1800"/>
              <a:buChar char="•"/>
            </a:pPr>
            <a:r>
              <a:rPr lang="en-US" sz="1800"/>
              <a:t>Legumes and beans</a:t>
            </a:r>
            <a:endParaRPr sz="1800"/>
          </a:p>
          <a:p>
            <a:pPr marL="457200" lvl="0" indent="-342900" algn="l" rtl="0">
              <a:lnSpc>
                <a:spcPct val="90000"/>
              </a:lnSpc>
              <a:spcBef>
                <a:spcPts val="0"/>
              </a:spcBef>
              <a:spcAft>
                <a:spcPts val="0"/>
              </a:spcAft>
              <a:buSzPts val="1800"/>
              <a:buChar char="•"/>
            </a:pPr>
            <a:r>
              <a:rPr lang="en-US" sz="1800"/>
              <a:t>Nuts and seeds</a:t>
            </a:r>
            <a:endParaRPr sz="1800"/>
          </a:p>
          <a:p>
            <a:pPr marL="457200" lvl="0" indent="-342900" algn="l" rtl="0">
              <a:lnSpc>
                <a:spcPct val="90000"/>
              </a:lnSpc>
              <a:spcBef>
                <a:spcPts val="0"/>
              </a:spcBef>
              <a:spcAft>
                <a:spcPts val="0"/>
              </a:spcAft>
              <a:buSzPts val="1800"/>
              <a:buChar char="•"/>
            </a:pPr>
            <a:r>
              <a:rPr lang="en-US" sz="1800"/>
              <a:t>Vegetables</a:t>
            </a:r>
            <a:endParaRPr sz="1800"/>
          </a:p>
          <a:p>
            <a:pPr marL="457200" lvl="0" indent="-342900" algn="l" rtl="0">
              <a:lnSpc>
                <a:spcPct val="90000"/>
              </a:lnSpc>
              <a:spcBef>
                <a:spcPts val="0"/>
              </a:spcBef>
              <a:spcAft>
                <a:spcPts val="0"/>
              </a:spcAft>
              <a:buSzPts val="1800"/>
              <a:buChar char="•"/>
            </a:pPr>
            <a:r>
              <a:rPr lang="en-US" sz="1800"/>
              <a:t>Whole fruits</a:t>
            </a:r>
            <a:endParaRPr sz="1800"/>
          </a:p>
          <a:p>
            <a:pPr marL="457200" lvl="0" indent="-342900" algn="l" rtl="0">
              <a:lnSpc>
                <a:spcPct val="90000"/>
              </a:lnSpc>
              <a:spcBef>
                <a:spcPts val="0"/>
              </a:spcBef>
              <a:spcAft>
                <a:spcPts val="0"/>
              </a:spcAft>
              <a:buSzPts val="1800"/>
              <a:buChar char="•"/>
            </a:pPr>
            <a:r>
              <a:rPr lang="en-US" sz="1800"/>
              <a:t>Whole grains</a:t>
            </a:r>
            <a:endParaRPr sz="1800"/>
          </a:p>
        </p:txBody>
      </p:sp>
      <p:pic>
        <p:nvPicPr>
          <p:cNvPr id="214" name="Google Shape;214;p13"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215" name="Google Shape;215;p13"/>
          <p:cNvSpPr txBox="1">
            <a:spLocks noGrp="1"/>
          </p:cNvSpPr>
          <p:nvPr>
            <p:ph type="body" idx="1"/>
          </p:nvPr>
        </p:nvSpPr>
        <p:spPr>
          <a:xfrm>
            <a:off x="1276900" y="3659600"/>
            <a:ext cx="3080700" cy="27597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None/>
            </a:pPr>
            <a:r>
              <a:rPr lang="en-US" sz="1800"/>
              <a:t>Effects on the Body:</a:t>
            </a:r>
            <a:endParaRPr sz="1800"/>
          </a:p>
          <a:p>
            <a:pPr marL="457200" lvl="0" indent="-342900" algn="l" rtl="0">
              <a:lnSpc>
                <a:spcPct val="90000"/>
              </a:lnSpc>
              <a:spcBef>
                <a:spcPts val="1000"/>
              </a:spcBef>
              <a:spcAft>
                <a:spcPts val="0"/>
              </a:spcAft>
              <a:buSzPts val="1800"/>
              <a:buChar char="•"/>
            </a:pPr>
            <a:r>
              <a:rPr lang="en-US" sz="1800"/>
              <a:t>Provide slow energy for your body and brain</a:t>
            </a:r>
            <a:endParaRPr sz="1800"/>
          </a:p>
          <a:p>
            <a:pPr marL="457200" lvl="0" indent="-342900" algn="l" rtl="0">
              <a:lnSpc>
                <a:spcPct val="90000"/>
              </a:lnSpc>
              <a:spcBef>
                <a:spcPts val="0"/>
              </a:spcBef>
              <a:spcAft>
                <a:spcPts val="0"/>
              </a:spcAft>
              <a:buSzPts val="1800"/>
              <a:buChar char="•"/>
            </a:pPr>
            <a:r>
              <a:rPr lang="en-US" sz="1800"/>
              <a:t>Fiber helps the body remove waste and excess cholesterol</a:t>
            </a:r>
            <a:endParaRPr sz="1800"/>
          </a:p>
          <a:p>
            <a:pPr marL="457200" lvl="0" indent="-342900" algn="l" rtl="0">
              <a:lnSpc>
                <a:spcPct val="90000"/>
              </a:lnSpc>
              <a:spcBef>
                <a:spcPts val="0"/>
              </a:spcBef>
              <a:spcAft>
                <a:spcPts val="0"/>
              </a:spcAft>
              <a:buSzPts val="1800"/>
              <a:buChar char="•"/>
            </a:pPr>
            <a:r>
              <a:rPr lang="en-US" sz="1800"/>
              <a:t>Provide important fuel to sustain friendly bacteria in the gut</a:t>
            </a:r>
            <a:endParaRPr sz="1800"/>
          </a:p>
        </p:txBody>
      </p:sp>
      <p:sp>
        <p:nvSpPr>
          <p:cNvPr id="216" name="Google Shape;216;p13"/>
          <p:cNvSpPr txBox="1">
            <a:spLocks noGrp="1"/>
          </p:cNvSpPr>
          <p:nvPr>
            <p:ph type="title"/>
          </p:nvPr>
        </p:nvSpPr>
        <p:spPr>
          <a:xfrm>
            <a:off x="6240225" y="942100"/>
            <a:ext cx="4806000" cy="89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a:t>Simple Carbohydrates</a:t>
            </a:r>
            <a:endParaRPr sz="3600"/>
          </a:p>
        </p:txBody>
      </p:sp>
      <p:sp>
        <p:nvSpPr>
          <p:cNvPr id="217" name="Google Shape;217;p13"/>
          <p:cNvSpPr txBox="1">
            <a:spLocks noGrp="1"/>
          </p:cNvSpPr>
          <p:nvPr>
            <p:ph type="body" idx="1"/>
          </p:nvPr>
        </p:nvSpPr>
        <p:spPr>
          <a:xfrm>
            <a:off x="7102875" y="1722375"/>
            <a:ext cx="3080700" cy="2005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None/>
            </a:pPr>
            <a:r>
              <a:rPr lang="en-US" sz="1800"/>
              <a:t>Examples:</a:t>
            </a:r>
            <a:endParaRPr sz="1800"/>
          </a:p>
          <a:p>
            <a:pPr marL="457200" lvl="0" indent="-342900" algn="l" rtl="0">
              <a:lnSpc>
                <a:spcPct val="90000"/>
              </a:lnSpc>
              <a:spcBef>
                <a:spcPts val="1000"/>
              </a:spcBef>
              <a:spcAft>
                <a:spcPts val="0"/>
              </a:spcAft>
              <a:buSzPts val="1800"/>
              <a:buChar char="•"/>
            </a:pPr>
            <a:r>
              <a:rPr lang="en-US" sz="1800"/>
              <a:t>Sugar</a:t>
            </a:r>
            <a:endParaRPr sz="1800"/>
          </a:p>
          <a:p>
            <a:pPr marL="457200" lvl="0" indent="-342900" algn="l" rtl="0">
              <a:lnSpc>
                <a:spcPct val="90000"/>
              </a:lnSpc>
              <a:spcBef>
                <a:spcPts val="0"/>
              </a:spcBef>
              <a:spcAft>
                <a:spcPts val="0"/>
              </a:spcAft>
              <a:buSzPts val="1800"/>
              <a:buChar char="•"/>
            </a:pPr>
            <a:r>
              <a:rPr lang="en-US" sz="1800"/>
              <a:t>Fruit Juice</a:t>
            </a:r>
            <a:endParaRPr sz="1800"/>
          </a:p>
          <a:p>
            <a:pPr marL="457200" lvl="0" indent="-342900" algn="l" rtl="0">
              <a:lnSpc>
                <a:spcPct val="90000"/>
              </a:lnSpc>
              <a:spcBef>
                <a:spcPts val="0"/>
              </a:spcBef>
              <a:spcAft>
                <a:spcPts val="0"/>
              </a:spcAft>
              <a:buSzPts val="1800"/>
              <a:buChar char="•"/>
            </a:pPr>
            <a:r>
              <a:rPr lang="en-US" sz="1800"/>
              <a:t>Sweetened beverages (soda, energy drinks)</a:t>
            </a:r>
            <a:endParaRPr sz="1800"/>
          </a:p>
          <a:p>
            <a:pPr marL="457200" lvl="0" indent="-342900" algn="l" rtl="0">
              <a:lnSpc>
                <a:spcPct val="90000"/>
              </a:lnSpc>
              <a:spcBef>
                <a:spcPts val="0"/>
              </a:spcBef>
              <a:spcAft>
                <a:spcPts val="0"/>
              </a:spcAft>
              <a:buSzPts val="1800"/>
              <a:buChar char="•"/>
            </a:pPr>
            <a:r>
              <a:rPr lang="en-US" sz="1800"/>
              <a:t>Honey, maple syrup</a:t>
            </a:r>
            <a:endParaRPr sz="1800"/>
          </a:p>
          <a:p>
            <a:pPr marL="457200" lvl="0" indent="-342900" algn="l" rtl="0">
              <a:lnSpc>
                <a:spcPct val="90000"/>
              </a:lnSpc>
              <a:spcBef>
                <a:spcPts val="0"/>
              </a:spcBef>
              <a:spcAft>
                <a:spcPts val="0"/>
              </a:spcAft>
              <a:buSzPts val="1800"/>
              <a:buChar char="•"/>
            </a:pPr>
            <a:r>
              <a:rPr lang="en-US" sz="1800"/>
              <a:t>White pasta, white bread</a:t>
            </a:r>
            <a:endParaRPr sz="1800"/>
          </a:p>
        </p:txBody>
      </p:sp>
      <p:sp>
        <p:nvSpPr>
          <p:cNvPr id="218" name="Google Shape;218;p13"/>
          <p:cNvSpPr txBox="1">
            <a:spLocks noGrp="1"/>
          </p:cNvSpPr>
          <p:nvPr>
            <p:ph type="body" idx="1"/>
          </p:nvPr>
        </p:nvSpPr>
        <p:spPr>
          <a:xfrm>
            <a:off x="7102875" y="3911300"/>
            <a:ext cx="3080700" cy="2256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None/>
            </a:pPr>
            <a:r>
              <a:rPr lang="en-US" sz="1800"/>
              <a:t>Effects on the Body:</a:t>
            </a:r>
            <a:endParaRPr sz="1800"/>
          </a:p>
          <a:p>
            <a:pPr marL="457200" lvl="0" indent="-342900" algn="l" rtl="0">
              <a:lnSpc>
                <a:spcPct val="90000"/>
              </a:lnSpc>
              <a:spcBef>
                <a:spcPts val="1000"/>
              </a:spcBef>
              <a:spcAft>
                <a:spcPts val="0"/>
              </a:spcAft>
              <a:buSzPts val="1800"/>
              <a:buChar char="•"/>
            </a:pPr>
            <a:r>
              <a:rPr lang="en-US" sz="1800"/>
              <a:t>Provide quick energy for your body and brain</a:t>
            </a:r>
            <a:endParaRPr sz="1800"/>
          </a:p>
          <a:p>
            <a:pPr marL="457200" lvl="0" indent="-342900" algn="l" rtl="0">
              <a:lnSpc>
                <a:spcPct val="90000"/>
              </a:lnSpc>
              <a:spcBef>
                <a:spcPts val="0"/>
              </a:spcBef>
              <a:spcAft>
                <a:spcPts val="0"/>
              </a:spcAft>
              <a:buSzPts val="1800"/>
              <a:buChar char="•"/>
            </a:pPr>
            <a:r>
              <a:rPr lang="en-US" sz="1800"/>
              <a:t>Taste sweet</a:t>
            </a:r>
            <a:endParaRPr sz="1800"/>
          </a:p>
          <a:p>
            <a:pPr marL="457200" lvl="0" indent="-342900" algn="l" rtl="0">
              <a:lnSpc>
                <a:spcPct val="90000"/>
              </a:lnSpc>
              <a:spcBef>
                <a:spcPts val="0"/>
              </a:spcBef>
              <a:spcAft>
                <a:spcPts val="0"/>
              </a:spcAft>
              <a:buSzPts val="1800"/>
              <a:buChar char="•"/>
            </a:pPr>
            <a:r>
              <a:rPr lang="en-US" sz="1800"/>
              <a:t>Excess can lead to cavities, weight gain, diabetes</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be4b58151d_0_4"/>
          <p:cNvSpPr txBox="1">
            <a:spLocks noGrp="1"/>
          </p:cNvSpPr>
          <p:nvPr>
            <p:ph type="title"/>
          </p:nvPr>
        </p:nvSpPr>
        <p:spPr>
          <a:xfrm>
            <a:off x="838200" y="365125"/>
            <a:ext cx="7292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Let Fiber Be Your Guide</a:t>
            </a:r>
            <a:endParaRPr/>
          </a:p>
        </p:txBody>
      </p:sp>
      <p:sp>
        <p:nvSpPr>
          <p:cNvPr id="225" name="Google Shape;225;gbe4b58151d_0_4"/>
          <p:cNvSpPr txBox="1">
            <a:spLocks noGrp="1"/>
          </p:cNvSpPr>
          <p:nvPr>
            <p:ph type="body" idx="1"/>
          </p:nvPr>
        </p:nvSpPr>
        <p:spPr>
          <a:xfrm>
            <a:off x="838200" y="1489300"/>
            <a:ext cx="10515600" cy="4608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Fiber is a crucial component towards a more plant-based diet. It is an indigestible complex carb that has numerous benefits.</a:t>
            </a:r>
            <a:endParaRPr/>
          </a:p>
          <a:p>
            <a:pPr marL="457200" lvl="0" indent="-342900" algn="l" rtl="0">
              <a:spcBef>
                <a:spcPts val="1000"/>
              </a:spcBef>
              <a:spcAft>
                <a:spcPts val="0"/>
              </a:spcAft>
              <a:buSzPts val="1800"/>
              <a:buChar char="●"/>
            </a:pPr>
            <a:r>
              <a:rPr lang="en-US"/>
              <a:t>Soluble Fiber attracts water, which creates bulk in your gut and slows down digestion - making you feel full</a:t>
            </a:r>
            <a:endParaRPr/>
          </a:p>
          <a:p>
            <a:pPr marL="914400" lvl="1" indent="-342900" algn="l" rtl="0">
              <a:spcBef>
                <a:spcPts val="0"/>
              </a:spcBef>
              <a:spcAft>
                <a:spcPts val="0"/>
              </a:spcAft>
              <a:buSzPts val="1800"/>
              <a:buChar char="○"/>
            </a:pPr>
            <a:r>
              <a:rPr lang="en-US"/>
              <a:t>Apples, pears, oatmeal, beans, lentils, nuts, flaxseed</a:t>
            </a:r>
            <a:endParaRPr/>
          </a:p>
          <a:p>
            <a:pPr marL="457200" lvl="0" indent="-342900" algn="l" rtl="0">
              <a:spcBef>
                <a:spcPts val="0"/>
              </a:spcBef>
              <a:spcAft>
                <a:spcPts val="0"/>
              </a:spcAft>
              <a:buSzPts val="1800"/>
              <a:buChar char="●"/>
            </a:pPr>
            <a:r>
              <a:rPr lang="en-US"/>
              <a:t>Insoluble Fiber contributes to regular bowel movements, preventing constipation</a:t>
            </a:r>
            <a:endParaRPr/>
          </a:p>
          <a:p>
            <a:pPr marL="914400" lvl="1" indent="-342900" algn="l" rtl="0">
              <a:spcBef>
                <a:spcPts val="0"/>
              </a:spcBef>
              <a:spcAft>
                <a:spcPts val="0"/>
              </a:spcAft>
              <a:buSzPts val="1800"/>
              <a:buChar char="○"/>
            </a:pPr>
            <a:r>
              <a:rPr lang="en-US"/>
              <a:t>Whole grains, dark leafy green vegetables </a:t>
            </a:r>
            <a:endParaRPr/>
          </a:p>
          <a:p>
            <a:pPr marL="0" lvl="0" indent="0" algn="l" rtl="0">
              <a:spcBef>
                <a:spcPts val="1000"/>
              </a:spcBef>
              <a:spcAft>
                <a:spcPts val="0"/>
              </a:spcAft>
              <a:buNone/>
            </a:pPr>
            <a:r>
              <a:rPr lang="en-US"/>
              <a:t>Fiber also helps control blood sugar levels, balance blood glucose, reduce the risk of heart disease, and reduce the amount of calories eaten per day</a:t>
            </a:r>
            <a:endParaRPr/>
          </a:p>
        </p:txBody>
      </p:sp>
      <p:pic>
        <p:nvPicPr>
          <p:cNvPr id="226" name="Google Shape;226;gbe4b58151d_0_4"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be4b58151d_0_11"/>
          <p:cNvSpPr txBox="1">
            <a:spLocks noGrp="1"/>
          </p:cNvSpPr>
          <p:nvPr>
            <p:ph type="title"/>
          </p:nvPr>
        </p:nvSpPr>
        <p:spPr>
          <a:xfrm>
            <a:off x="838200" y="365125"/>
            <a:ext cx="7292100" cy="848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Whole Grains</a:t>
            </a:r>
            <a:endParaRPr/>
          </a:p>
        </p:txBody>
      </p:sp>
      <p:sp>
        <p:nvSpPr>
          <p:cNvPr id="233" name="Google Shape;233;gbe4b58151d_0_11"/>
          <p:cNvSpPr txBox="1">
            <a:spLocks noGrp="1"/>
          </p:cNvSpPr>
          <p:nvPr>
            <p:ph type="body" idx="1"/>
          </p:nvPr>
        </p:nvSpPr>
        <p:spPr>
          <a:xfrm>
            <a:off x="838200" y="1489300"/>
            <a:ext cx="5581200" cy="50910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How much do we need?</a:t>
            </a:r>
            <a:endParaRPr/>
          </a:p>
          <a:p>
            <a:pPr marL="457200" lvl="0" indent="-342900" algn="l" rtl="0">
              <a:spcBef>
                <a:spcPts val="1000"/>
              </a:spcBef>
              <a:spcAft>
                <a:spcPts val="0"/>
              </a:spcAft>
              <a:buSzPts val="1800"/>
              <a:buChar char="●"/>
            </a:pPr>
            <a:r>
              <a:rPr lang="en-US"/>
              <a:t>35 to 50 grams per day</a:t>
            </a:r>
            <a:endParaRPr/>
          </a:p>
          <a:p>
            <a:pPr marL="0" lvl="0" indent="0" algn="l" rtl="0">
              <a:spcBef>
                <a:spcPts val="1000"/>
              </a:spcBef>
              <a:spcAft>
                <a:spcPts val="0"/>
              </a:spcAft>
              <a:buNone/>
            </a:pPr>
            <a:endParaRPr/>
          </a:p>
          <a:p>
            <a:pPr marL="0" lvl="0" indent="0" algn="l" rtl="0">
              <a:spcBef>
                <a:spcPts val="1000"/>
              </a:spcBef>
              <a:spcAft>
                <a:spcPts val="0"/>
              </a:spcAft>
              <a:buNone/>
            </a:pPr>
            <a:r>
              <a:rPr lang="en-US"/>
              <a:t>How Do I Increase Fiber in my Diet?</a:t>
            </a:r>
            <a:endParaRPr/>
          </a:p>
          <a:p>
            <a:pPr marL="0" lvl="0" indent="0" algn="l" rtl="0">
              <a:spcBef>
                <a:spcPts val="1000"/>
              </a:spcBef>
              <a:spcAft>
                <a:spcPts val="0"/>
              </a:spcAft>
              <a:buNone/>
            </a:pPr>
            <a:r>
              <a:rPr lang="en-US" sz="2016"/>
              <a:t>1. Eat a whole piece of fruit and skip the juice</a:t>
            </a:r>
            <a:endParaRPr sz="2016"/>
          </a:p>
          <a:p>
            <a:pPr marL="0" lvl="0" indent="0" algn="l" rtl="0">
              <a:spcBef>
                <a:spcPts val="1000"/>
              </a:spcBef>
              <a:spcAft>
                <a:spcPts val="0"/>
              </a:spcAft>
              <a:buNone/>
            </a:pPr>
            <a:r>
              <a:rPr lang="en-US" sz="2016"/>
              <a:t>2. Choose whole grains (brown rice) over refined grains (white rice)</a:t>
            </a:r>
            <a:endParaRPr sz="2016"/>
          </a:p>
          <a:p>
            <a:pPr marL="0" lvl="0" indent="0" algn="l" rtl="0">
              <a:spcBef>
                <a:spcPts val="1000"/>
              </a:spcBef>
              <a:spcAft>
                <a:spcPts val="0"/>
              </a:spcAft>
              <a:buNone/>
            </a:pPr>
            <a:r>
              <a:rPr lang="en-US" sz="2016"/>
              <a:t>3. Add vegetables to every plate!</a:t>
            </a:r>
            <a:endParaRPr sz="2016"/>
          </a:p>
          <a:p>
            <a:pPr marL="0" lvl="0" indent="0" algn="l" rtl="0">
              <a:spcBef>
                <a:spcPts val="1000"/>
              </a:spcBef>
              <a:spcAft>
                <a:spcPts val="0"/>
              </a:spcAft>
              <a:buNone/>
            </a:pPr>
            <a:r>
              <a:rPr lang="en-US" sz="2016"/>
              <a:t>4. Include fiber rich foods into every meal.</a:t>
            </a:r>
            <a:endParaRPr sz="2016"/>
          </a:p>
          <a:p>
            <a:pPr marL="0" lvl="0" indent="0" algn="l" rtl="0">
              <a:spcBef>
                <a:spcPts val="1000"/>
              </a:spcBef>
              <a:spcAft>
                <a:spcPts val="0"/>
              </a:spcAft>
              <a:buNone/>
            </a:pPr>
            <a:r>
              <a:rPr lang="en-US" sz="2016"/>
              <a:t>5. Mix beans into your diet as an alternative for animal protein</a:t>
            </a:r>
            <a:endParaRPr/>
          </a:p>
          <a:p>
            <a:pPr marL="0" lvl="0" indent="0" algn="l" rtl="0">
              <a:spcBef>
                <a:spcPts val="1000"/>
              </a:spcBef>
              <a:spcAft>
                <a:spcPts val="0"/>
              </a:spcAft>
              <a:buNone/>
            </a:pPr>
            <a:endParaRPr/>
          </a:p>
        </p:txBody>
      </p:sp>
      <p:pic>
        <p:nvPicPr>
          <p:cNvPr id="234" name="Google Shape;234;gbe4b58151d_0_11"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235" name="Google Shape;235;gbe4b58151d_0_11"/>
          <p:cNvPicPr preferRelativeResize="0"/>
          <p:nvPr/>
        </p:nvPicPr>
        <p:blipFill>
          <a:blip r:embed="rId4">
            <a:alphaModFix/>
          </a:blip>
          <a:stretch>
            <a:fillRect/>
          </a:stretch>
        </p:blipFill>
        <p:spPr>
          <a:xfrm>
            <a:off x="6784900" y="1489300"/>
            <a:ext cx="5135575" cy="4700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gbe4b58151d_0_19" descr="HORZ_Transform_no_subtitle_color"/>
          <p:cNvPicPr preferRelativeResize="0"/>
          <p:nvPr/>
        </p:nvPicPr>
        <p:blipFill rotWithShape="1">
          <a:blip r:embed="rId3">
            <a:alphaModFix/>
          </a:blip>
          <a:srcRect/>
          <a:stretch/>
        </p:blipFill>
        <p:spPr>
          <a:xfrm>
            <a:off x="8166950" y="252500"/>
            <a:ext cx="3501076" cy="588413"/>
          </a:xfrm>
          <a:prstGeom prst="rect">
            <a:avLst/>
          </a:prstGeom>
          <a:noFill/>
          <a:ln>
            <a:noFill/>
          </a:ln>
        </p:spPr>
      </p:pic>
      <p:pic>
        <p:nvPicPr>
          <p:cNvPr id="242" name="Google Shape;242;gbe4b58151d_0_19"/>
          <p:cNvPicPr preferRelativeResize="0"/>
          <p:nvPr/>
        </p:nvPicPr>
        <p:blipFill>
          <a:blip r:embed="rId4">
            <a:alphaModFix/>
          </a:blip>
          <a:stretch>
            <a:fillRect/>
          </a:stretch>
        </p:blipFill>
        <p:spPr>
          <a:xfrm>
            <a:off x="355650" y="623459"/>
            <a:ext cx="3501071" cy="5611091"/>
          </a:xfrm>
          <a:prstGeom prst="rect">
            <a:avLst/>
          </a:prstGeom>
          <a:noFill/>
          <a:ln>
            <a:noFill/>
          </a:ln>
        </p:spPr>
      </p:pic>
      <p:pic>
        <p:nvPicPr>
          <p:cNvPr id="243" name="Google Shape;243;gbe4b58151d_0_19"/>
          <p:cNvPicPr preferRelativeResize="0"/>
          <p:nvPr/>
        </p:nvPicPr>
        <p:blipFill>
          <a:blip r:embed="rId5">
            <a:alphaModFix/>
          </a:blip>
          <a:stretch>
            <a:fillRect/>
          </a:stretch>
        </p:blipFill>
        <p:spPr>
          <a:xfrm>
            <a:off x="6995950" y="1002371"/>
            <a:ext cx="4063975" cy="5536208"/>
          </a:xfrm>
          <a:prstGeom prst="rect">
            <a:avLst/>
          </a:prstGeom>
          <a:noFill/>
          <a:ln>
            <a:noFill/>
          </a:ln>
        </p:spPr>
      </p:pic>
      <p:pic>
        <p:nvPicPr>
          <p:cNvPr id="244" name="Google Shape;244;gbe4b58151d_0_19"/>
          <p:cNvPicPr preferRelativeResize="0"/>
          <p:nvPr/>
        </p:nvPicPr>
        <p:blipFill>
          <a:blip r:embed="rId6">
            <a:alphaModFix/>
          </a:blip>
          <a:stretch>
            <a:fillRect/>
          </a:stretch>
        </p:blipFill>
        <p:spPr>
          <a:xfrm>
            <a:off x="4080075" y="623450"/>
            <a:ext cx="2524198" cy="1045263"/>
          </a:xfrm>
          <a:prstGeom prst="rect">
            <a:avLst/>
          </a:prstGeom>
          <a:noFill/>
          <a:ln>
            <a:noFill/>
          </a:ln>
        </p:spPr>
      </p:pic>
      <p:pic>
        <p:nvPicPr>
          <p:cNvPr id="245" name="Google Shape;245;gbe4b58151d_0_19"/>
          <p:cNvPicPr preferRelativeResize="0"/>
          <p:nvPr/>
        </p:nvPicPr>
        <p:blipFill>
          <a:blip r:embed="rId7">
            <a:alphaModFix/>
          </a:blip>
          <a:stretch>
            <a:fillRect/>
          </a:stretch>
        </p:blipFill>
        <p:spPr>
          <a:xfrm>
            <a:off x="4080075" y="1668725"/>
            <a:ext cx="2524201" cy="47959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5"/>
          <p:cNvSpPr txBox="1">
            <a:spLocks noGrp="1"/>
          </p:cNvSpPr>
          <p:nvPr>
            <p:ph type="title"/>
          </p:nvPr>
        </p:nvSpPr>
        <p:spPr>
          <a:xfrm>
            <a:off x="838200" y="365125"/>
            <a:ext cx="10515600" cy="9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sp>
        <p:nvSpPr>
          <p:cNvPr id="252" name="Google Shape;252;p15"/>
          <p:cNvSpPr txBox="1">
            <a:spLocks noGrp="1"/>
          </p:cNvSpPr>
          <p:nvPr>
            <p:ph type="body" idx="1"/>
          </p:nvPr>
        </p:nvSpPr>
        <p:spPr>
          <a:xfrm>
            <a:off x="838200" y="1418400"/>
            <a:ext cx="10515600" cy="35094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Provides structure in the body in the form of connective tissue, bone, hair, and muscle</a:t>
            </a:r>
            <a:endParaRPr/>
          </a:p>
          <a:p>
            <a:pPr marL="457200" lvl="0" indent="-342900" algn="l" rtl="0">
              <a:lnSpc>
                <a:spcPct val="90000"/>
              </a:lnSpc>
              <a:spcBef>
                <a:spcPts val="0"/>
              </a:spcBef>
              <a:spcAft>
                <a:spcPts val="0"/>
              </a:spcAft>
              <a:buSzPts val="1800"/>
              <a:buChar char="●"/>
            </a:pPr>
            <a:r>
              <a:rPr lang="en-US"/>
              <a:t>Controls every chemical reaction in the body through the formation of enzymes</a:t>
            </a:r>
            <a:endParaRPr/>
          </a:p>
          <a:p>
            <a:pPr marL="457200" lvl="0" indent="-342900" algn="l" rtl="0">
              <a:lnSpc>
                <a:spcPct val="90000"/>
              </a:lnSpc>
              <a:spcBef>
                <a:spcPts val="0"/>
              </a:spcBef>
              <a:spcAft>
                <a:spcPts val="0"/>
              </a:spcAft>
              <a:buSzPts val="1800"/>
              <a:buChar char="●"/>
            </a:pPr>
            <a:r>
              <a:rPr lang="en-US"/>
              <a:t>Serves as a slow fuel source</a:t>
            </a:r>
            <a:endParaRPr/>
          </a:p>
          <a:p>
            <a:pPr marL="457200" lvl="0" indent="-342900" algn="l" rtl="0">
              <a:lnSpc>
                <a:spcPct val="90000"/>
              </a:lnSpc>
              <a:spcBef>
                <a:spcPts val="0"/>
              </a:spcBef>
              <a:spcAft>
                <a:spcPts val="0"/>
              </a:spcAft>
              <a:buSzPts val="1800"/>
              <a:buChar char="●"/>
            </a:pPr>
            <a:r>
              <a:rPr lang="en-US"/>
              <a:t>Plant Protein</a:t>
            </a:r>
            <a:endParaRPr/>
          </a:p>
          <a:p>
            <a:pPr marL="914400" lvl="1" indent="-342900" algn="l" rtl="0">
              <a:lnSpc>
                <a:spcPct val="90000"/>
              </a:lnSpc>
              <a:spcBef>
                <a:spcPts val="0"/>
              </a:spcBef>
              <a:spcAft>
                <a:spcPts val="0"/>
              </a:spcAft>
              <a:buSzPts val="1800"/>
              <a:buChar char="○"/>
            </a:pPr>
            <a:r>
              <a:rPr lang="en-US"/>
              <a:t>Almonds, walnuts, chia seeds, beans, legumes, whole grains</a:t>
            </a:r>
            <a:endParaRPr/>
          </a:p>
          <a:p>
            <a:pPr marL="457200" lvl="0" indent="-342900" algn="l" rtl="0">
              <a:spcBef>
                <a:spcPts val="0"/>
              </a:spcBef>
              <a:spcAft>
                <a:spcPts val="0"/>
              </a:spcAft>
              <a:buSzPts val="1800"/>
              <a:buChar char="●"/>
            </a:pPr>
            <a:r>
              <a:rPr lang="en-US"/>
              <a:t>Animal Protein (</a:t>
            </a:r>
            <a:r>
              <a:rPr lang="en-US" u="sng"/>
              <a:t>Avoid/Limit</a:t>
            </a:r>
            <a:r>
              <a:rPr lang="en-US"/>
              <a:t>)</a:t>
            </a:r>
            <a:endParaRPr/>
          </a:p>
          <a:p>
            <a:pPr marL="914400" lvl="1" indent="-342900" algn="l" rtl="0">
              <a:spcBef>
                <a:spcPts val="0"/>
              </a:spcBef>
              <a:spcAft>
                <a:spcPts val="0"/>
              </a:spcAft>
              <a:buSzPts val="1800"/>
              <a:buChar char="○"/>
            </a:pPr>
            <a:r>
              <a:rPr lang="en-US"/>
              <a:t>Beef, pork, poultry, fish, eggs, milk, cheese, yogurt</a:t>
            </a:r>
            <a:endParaRPr/>
          </a:p>
        </p:txBody>
      </p:sp>
      <p:pic>
        <p:nvPicPr>
          <p:cNvPr id="253" name="Google Shape;253;p15"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254" name="Google Shape;254;p15"/>
          <p:cNvPicPr preferRelativeResize="0"/>
          <p:nvPr/>
        </p:nvPicPr>
        <p:blipFill>
          <a:blip r:embed="rId4">
            <a:alphaModFix/>
          </a:blip>
          <a:stretch>
            <a:fillRect/>
          </a:stretch>
        </p:blipFill>
        <p:spPr>
          <a:xfrm>
            <a:off x="152400" y="5117925"/>
            <a:ext cx="2228776" cy="1485324"/>
          </a:xfrm>
          <a:prstGeom prst="rect">
            <a:avLst/>
          </a:prstGeom>
          <a:noFill/>
          <a:ln>
            <a:noFill/>
          </a:ln>
        </p:spPr>
      </p:pic>
      <p:pic>
        <p:nvPicPr>
          <p:cNvPr id="255" name="Google Shape;255;p15"/>
          <p:cNvPicPr preferRelativeResize="0"/>
          <p:nvPr/>
        </p:nvPicPr>
        <p:blipFill>
          <a:blip r:embed="rId5">
            <a:alphaModFix/>
          </a:blip>
          <a:stretch>
            <a:fillRect/>
          </a:stretch>
        </p:blipFill>
        <p:spPr>
          <a:xfrm>
            <a:off x="2533575" y="5066750"/>
            <a:ext cx="2382366" cy="1587674"/>
          </a:xfrm>
          <a:prstGeom prst="rect">
            <a:avLst/>
          </a:prstGeom>
          <a:noFill/>
          <a:ln>
            <a:noFill/>
          </a:ln>
        </p:spPr>
      </p:pic>
      <p:pic>
        <p:nvPicPr>
          <p:cNvPr id="256" name="Google Shape;256;p15"/>
          <p:cNvPicPr preferRelativeResize="0"/>
          <p:nvPr/>
        </p:nvPicPr>
        <p:blipFill>
          <a:blip r:embed="rId6">
            <a:alphaModFix/>
          </a:blip>
          <a:stretch>
            <a:fillRect/>
          </a:stretch>
        </p:blipFill>
        <p:spPr>
          <a:xfrm>
            <a:off x="5068341" y="5080200"/>
            <a:ext cx="2167199" cy="1625399"/>
          </a:xfrm>
          <a:prstGeom prst="rect">
            <a:avLst/>
          </a:prstGeom>
          <a:noFill/>
          <a:ln>
            <a:noFill/>
          </a:ln>
        </p:spPr>
      </p:pic>
      <p:pic>
        <p:nvPicPr>
          <p:cNvPr id="257" name="Google Shape;257;p15"/>
          <p:cNvPicPr preferRelativeResize="0"/>
          <p:nvPr/>
        </p:nvPicPr>
        <p:blipFill>
          <a:blip r:embed="rId7">
            <a:alphaModFix/>
          </a:blip>
          <a:stretch>
            <a:fillRect/>
          </a:stretch>
        </p:blipFill>
        <p:spPr>
          <a:xfrm>
            <a:off x="7300198" y="5286075"/>
            <a:ext cx="2051051" cy="1368350"/>
          </a:xfrm>
          <a:prstGeom prst="rect">
            <a:avLst/>
          </a:prstGeom>
          <a:noFill/>
          <a:ln>
            <a:noFill/>
          </a:ln>
        </p:spPr>
      </p:pic>
      <p:pic>
        <p:nvPicPr>
          <p:cNvPr id="258" name="Google Shape;258;p15"/>
          <p:cNvPicPr preferRelativeResize="0"/>
          <p:nvPr/>
        </p:nvPicPr>
        <p:blipFill>
          <a:blip r:embed="rId8">
            <a:alphaModFix/>
          </a:blip>
          <a:stretch>
            <a:fillRect/>
          </a:stretch>
        </p:blipFill>
        <p:spPr>
          <a:xfrm>
            <a:off x="9645847" y="5230122"/>
            <a:ext cx="1991985" cy="1325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Protein</a:t>
            </a:r>
            <a:endParaRPr/>
          </a:p>
        </p:txBody>
      </p:sp>
      <p:sp>
        <p:nvSpPr>
          <p:cNvPr id="265" name="Google Shape;265;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How much do we need?</a:t>
            </a:r>
            <a:endParaRPr/>
          </a:p>
          <a:p>
            <a:pPr marL="457200" lvl="0" indent="-342900" algn="l" rtl="0">
              <a:lnSpc>
                <a:spcPct val="90000"/>
              </a:lnSpc>
              <a:spcBef>
                <a:spcPts val="1000"/>
              </a:spcBef>
              <a:spcAft>
                <a:spcPts val="0"/>
              </a:spcAft>
              <a:buSzPts val="1800"/>
              <a:buChar char="●"/>
            </a:pPr>
            <a:r>
              <a:rPr lang="en-US"/>
              <a:t>0.8 grams per kilogram of body weight for adults</a:t>
            </a:r>
            <a:endParaRPr/>
          </a:p>
          <a:p>
            <a:pPr marL="914400" lvl="1" indent="-342900" algn="l" rtl="0">
              <a:lnSpc>
                <a:spcPct val="90000"/>
              </a:lnSpc>
              <a:spcBef>
                <a:spcPts val="0"/>
              </a:spcBef>
              <a:spcAft>
                <a:spcPts val="0"/>
              </a:spcAft>
              <a:buSzPts val="1800"/>
              <a:buChar char="○"/>
            </a:pPr>
            <a:r>
              <a:rPr lang="en-US"/>
              <a:t>So, a 150 lbs individual (68kg) would need approximately 55 grams per day</a:t>
            </a:r>
            <a:endParaRPr/>
          </a:p>
          <a:p>
            <a:pPr marL="457200" lvl="0" indent="-342900" algn="l" rtl="0">
              <a:lnSpc>
                <a:spcPct val="90000"/>
              </a:lnSpc>
              <a:spcBef>
                <a:spcPts val="0"/>
              </a:spcBef>
              <a:spcAft>
                <a:spcPts val="0"/>
              </a:spcAft>
              <a:buSzPts val="1800"/>
              <a:buChar char="●"/>
            </a:pPr>
            <a:r>
              <a:rPr lang="en-US"/>
              <a:t>Amount can change based on age, health status, activity levels, pregnancy, and fitness goals</a:t>
            </a:r>
            <a:endParaRPr/>
          </a:p>
          <a:p>
            <a:pPr marL="457200" lvl="0" indent="-342900" algn="l" rtl="0">
              <a:lnSpc>
                <a:spcPct val="90000"/>
              </a:lnSpc>
              <a:spcBef>
                <a:spcPts val="0"/>
              </a:spcBef>
              <a:spcAft>
                <a:spcPts val="0"/>
              </a:spcAft>
              <a:buSzPts val="1800"/>
              <a:buChar char="●"/>
            </a:pPr>
            <a:r>
              <a:rPr lang="en-US"/>
              <a:t>If you are eating enough unprocessed food to reach and maintain a healthy weight then you will get adequate protein. </a:t>
            </a: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a:t>Tip: Look for foods that are rich in protein instead of foods that would require consuming a large portion to meet the daily protein intake </a:t>
            </a:r>
            <a:endParaRPr/>
          </a:p>
        </p:txBody>
      </p:sp>
      <p:pic>
        <p:nvPicPr>
          <p:cNvPr id="266" name="Google Shape;266;p1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 As Medicine Everyday</a:t>
            </a:r>
            <a:endParaRPr/>
          </a:p>
        </p:txBody>
      </p:sp>
      <p:sp>
        <p:nvSpPr>
          <p:cNvPr id="97" name="Google Shape;97;p2"/>
          <p:cNvSpPr txBox="1"/>
          <p:nvPr/>
        </p:nvSpPr>
        <p:spPr>
          <a:xfrm>
            <a:off x="6229225" y="4166250"/>
            <a:ext cx="5015400" cy="272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dk1"/>
                </a:solidFill>
                <a:latin typeface="Calibri"/>
                <a:ea typeface="Calibri"/>
                <a:cs typeface="Calibri"/>
                <a:sym typeface="Calibri"/>
              </a:rPr>
              <a:t>Julie Briley, ND (left) &amp; Courtney Jackson, ND (right)</a:t>
            </a:r>
            <a:endParaRPr sz="1700">
              <a:solidFill>
                <a:schemeClr val="dk1"/>
              </a:solidFill>
              <a:latin typeface="Calibri"/>
              <a:ea typeface="Calibri"/>
              <a:cs typeface="Calibri"/>
              <a:sym typeface="Calibri"/>
            </a:endParaRPr>
          </a:p>
          <a:p>
            <a:pPr marL="0" marR="0" lvl="0" indent="0" algn="l" rtl="0">
              <a:spcBef>
                <a:spcPts val="0"/>
              </a:spcBef>
              <a:spcAft>
                <a:spcPts val="0"/>
              </a:spcAft>
              <a:buNone/>
            </a:pPr>
            <a:endParaRPr sz="1700">
              <a:solidFill>
                <a:schemeClr val="dk1"/>
              </a:solidFill>
              <a:latin typeface="Calibri"/>
              <a:ea typeface="Calibri"/>
              <a:cs typeface="Calibri"/>
              <a:sym typeface="Calibri"/>
            </a:endParaRPr>
          </a:p>
          <a:p>
            <a:pPr marL="0" marR="0" lvl="0" indent="0" algn="ctr" rtl="0">
              <a:spcBef>
                <a:spcPts val="0"/>
              </a:spcBef>
              <a:spcAft>
                <a:spcPts val="0"/>
              </a:spcAft>
              <a:buNone/>
            </a:pPr>
            <a:r>
              <a:rPr lang="en-US" sz="1700">
                <a:solidFill>
                  <a:schemeClr val="dk1"/>
                </a:solidFill>
                <a:latin typeface="Calibri"/>
                <a:ea typeface="Calibri"/>
                <a:cs typeface="Calibri"/>
                <a:sym typeface="Calibri"/>
              </a:rPr>
              <a:t>Dr. Briley and Dr. Jackson are naturopathic physicians and co-founders of the Food As Medicine Institute at National College Of Natural Medicine in Portland, Oregon</a:t>
            </a:r>
            <a:endParaRPr sz="1700">
              <a:solidFill>
                <a:schemeClr val="dk1"/>
              </a:solidFill>
              <a:latin typeface="Calibri"/>
              <a:ea typeface="Calibri"/>
              <a:cs typeface="Calibri"/>
              <a:sym typeface="Calibri"/>
            </a:endParaRPr>
          </a:p>
          <a:p>
            <a:pPr marL="0" marR="0" lvl="0" indent="0" algn="ctr" rtl="0">
              <a:spcBef>
                <a:spcPts val="0"/>
              </a:spcBef>
              <a:spcAft>
                <a:spcPts val="0"/>
              </a:spcAft>
              <a:buNone/>
            </a:pPr>
            <a:endParaRPr sz="1700">
              <a:solidFill>
                <a:schemeClr val="dk1"/>
              </a:solidFill>
              <a:latin typeface="Calibri"/>
              <a:ea typeface="Calibri"/>
              <a:cs typeface="Calibri"/>
              <a:sym typeface="Calibri"/>
            </a:endParaRPr>
          </a:p>
          <a:p>
            <a:pPr marL="0" marR="0" lvl="0" indent="0" algn="ctr" rtl="0">
              <a:spcBef>
                <a:spcPts val="0"/>
              </a:spcBef>
              <a:spcAft>
                <a:spcPts val="0"/>
              </a:spcAft>
              <a:buNone/>
            </a:pPr>
            <a:r>
              <a:rPr lang="en-US" sz="1700">
                <a:solidFill>
                  <a:schemeClr val="dk1"/>
                </a:solidFill>
                <a:latin typeface="Calibri"/>
                <a:ea typeface="Calibri"/>
                <a:cs typeface="Calibri"/>
                <a:sym typeface="Calibri"/>
              </a:rPr>
              <a:t>Both women also work at private practices in their home of Portland, Oregon</a:t>
            </a:r>
            <a:endParaRPr sz="17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8" name="Google Shape;98;p2"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99" name="Google Shape;99;p2"/>
          <p:cNvPicPr preferRelativeResize="0"/>
          <p:nvPr/>
        </p:nvPicPr>
        <p:blipFill>
          <a:blip r:embed="rId4">
            <a:alphaModFix/>
          </a:blip>
          <a:stretch>
            <a:fillRect/>
          </a:stretch>
        </p:blipFill>
        <p:spPr>
          <a:xfrm>
            <a:off x="1033100" y="1468788"/>
            <a:ext cx="4564642" cy="4862511"/>
          </a:xfrm>
          <a:prstGeom prst="rect">
            <a:avLst/>
          </a:prstGeom>
          <a:noFill/>
          <a:ln>
            <a:noFill/>
          </a:ln>
        </p:spPr>
      </p:pic>
      <p:pic>
        <p:nvPicPr>
          <p:cNvPr id="100" name="Google Shape;100;p2"/>
          <p:cNvPicPr preferRelativeResize="0"/>
          <p:nvPr/>
        </p:nvPicPr>
        <p:blipFill>
          <a:blip r:embed="rId5">
            <a:alphaModFix/>
          </a:blip>
          <a:stretch>
            <a:fillRect/>
          </a:stretch>
        </p:blipFill>
        <p:spPr>
          <a:xfrm>
            <a:off x="7092042" y="1468788"/>
            <a:ext cx="3125120" cy="25509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355650" y="120875"/>
            <a:ext cx="5785800" cy="102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Plant Sources of Protein</a:t>
            </a:r>
            <a:endParaRPr/>
          </a:p>
        </p:txBody>
      </p:sp>
      <p:pic>
        <p:nvPicPr>
          <p:cNvPr id="273" name="Google Shape;273;p17"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274" name="Google Shape;274;p17"/>
          <p:cNvPicPr preferRelativeResize="0"/>
          <p:nvPr/>
        </p:nvPicPr>
        <p:blipFill>
          <a:blip r:embed="rId4">
            <a:alphaModFix/>
          </a:blip>
          <a:stretch>
            <a:fillRect/>
          </a:stretch>
        </p:blipFill>
        <p:spPr>
          <a:xfrm>
            <a:off x="1819375" y="1186825"/>
            <a:ext cx="3476845" cy="5408425"/>
          </a:xfrm>
          <a:prstGeom prst="rect">
            <a:avLst/>
          </a:prstGeom>
          <a:noFill/>
          <a:ln>
            <a:noFill/>
          </a:ln>
        </p:spPr>
      </p:pic>
      <p:pic>
        <p:nvPicPr>
          <p:cNvPr id="275" name="Google Shape;275;p17"/>
          <p:cNvPicPr preferRelativeResize="0"/>
          <p:nvPr/>
        </p:nvPicPr>
        <p:blipFill>
          <a:blip r:embed="rId5">
            <a:alphaModFix/>
          </a:blip>
          <a:stretch>
            <a:fillRect/>
          </a:stretch>
        </p:blipFill>
        <p:spPr>
          <a:xfrm>
            <a:off x="6457595" y="1224050"/>
            <a:ext cx="4114800" cy="533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60350" y="218875"/>
            <a:ext cx="5668800" cy="9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Don’t Forget Micronutrients!</a:t>
            </a:r>
            <a:endParaRPr sz="3600"/>
          </a:p>
        </p:txBody>
      </p:sp>
      <p:pic>
        <p:nvPicPr>
          <p:cNvPr id="281" name="Google Shape;281;p18"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282" name="Google Shape;282;p18"/>
          <p:cNvSpPr txBox="1">
            <a:spLocks noGrp="1"/>
          </p:cNvSpPr>
          <p:nvPr>
            <p:ph type="body" idx="1"/>
          </p:nvPr>
        </p:nvSpPr>
        <p:spPr>
          <a:xfrm>
            <a:off x="560350" y="1591650"/>
            <a:ext cx="10713600" cy="4740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By eating a whole foods plant-based diet you will naturally introduce rich sources of vitamins and minerals to your body. Highly processed foods often have these important nutrients removed or altered.</a:t>
            </a:r>
            <a:endParaRPr/>
          </a:p>
          <a:p>
            <a:pPr marL="0" lvl="0" indent="0" algn="l" rtl="0">
              <a:lnSpc>
                <a:spcPct val="90000"/>
              </a:lnSpc>
              <a:spcBef>
                <a:spcPts val="1000"/>
              </a:spcBef>
              <a:spcAft>
                <a:spcPts val="0"/>
              </a:spcAft>
              <a:buNone/>
            </a:pPr>
            <a:r>
              <a:rPr lang="en-US"/>
              <a:t>Sources of Vitamins and Minerals:</a:t>
            </a:r>
            <a:endParaRPr/>
          </a:p>
          <a:p>
            <a:pPr marL="457200" lvl="0" indent="-342900" algn="l" rtl="0">
              <a:lnSpc>
                <a:spcPct val="90000"/>
              </a:lnSpc>
              <a:spcBef>
                <a:spcPts val="1000"/>
              </a:spcBef>
              <a:spcAft>
                <a:spcPts val="0"/>
              </a:spcAft>
              <a:buSzPts val="1800"/>
              <a:buChar char="-"/>
            </a:pPr>
            <a:r>
              <a:rPr lang="en-US"/>
              <a:t>Vitamin A: oranges, carrots, squash, spinach, kale</a:t>
            </a:r>
            <a:endParaRPr/>
          </a:p>
          <a:p>
            <a:pPr marL="457200" lvl="0" indent="-342900" algn="l" rtl="0">
              <a:lnSpc>
                <a:spcPct val="90000"/>
              </a:lnSpc>
              <a:spcBef>
                <a:spcPts val="0"/>
              </a:spcBef>
              <a:spcAft>
                <a:spcPts val="0"/>
              </a:spcAft>
              <a:buSzPts val="1800"/>
              <a:buChar char="-"/>
            </a:pPr>
            <a:r>
              <a:rPr lang="en-US"/>
              <a:t>The B Vitamins: dark leafy greens</a:t>
            </a:r>
            <a:endParaRPr/>
          </a:p>
          <a:p>
            <a:pPr marL="457200" lvl="0" indent="-342900" algn="l" rtl="0">
              <a:lnSpc>
                <a:spcPct val="90000"/>
              </a:lnSpc>
              <a:spcBef>
                <a:spcPts val="0"/>
              </a:spcBef>
              <a:spcAft>
                <a:spcPts val="0"/>
              </a:spcAft>
              <a:buSzPts val="1800"/>
              <a:buChar char="-"/>
            </a:pPr>
            <a:r>
              <a:rPr lang="en-US"/>
              <a:t>Vitamin C: broccoli, cauliflower, citrus fruit, peppers, berries, melons</a:t>
            </a:r>
            <a:endParaRPr/>
          </a:p>
          <a:p>
            <a:pPr marL="457200" lvl="0" indent="-342900" algn="l" rtl="0">
              <a:lnSpc>
                <a:spcPct val="90000"/>
              </a:lnSpc>
              <a:spcBef>
                <a:spcPts val="0"/>
              </a:spcBef>
              <a:spcAft>
                <a:spcPts val="0"/>
              </a:spcAft>
              <a:buSzPts val="1800"/>
              <a:buChar char="-"/>
            </a:pPr>
            <a:r>
              <a:rPr lang="en-US"/>
              <a:t>Vitamin E: whole grains, nuts, seeds, dark leafy greens</a:t>
            </a:r>
            <a:endParaRPr/>
          </a:p>
          <a:p>
            <a:pPr marL="457200" lvl="0" indent="-342900" algn="l" rtl="0">
              <a:lnSpc>
                <a:spcPct val="90000"/>
              </a:lnSpc>
              <a:spcBef>
                <a:spcPts val="0"/>
              </a:spcBef>
              <a:spcAft>
                <a:spcPts val="0"/>
              </a:spcAft>
              <a:buSzPts val="1800"/>
              <a:buChar char="-"/>
            </a:pPr>
            <a:r>
              <a:rPr lang="en-US"/>
              <a:t>Vitamin K: dark leafy greens</a:t>
            </a:r>
            <a:endParaRPr/>
          </a:p>
          <a:p>
            <a:pPr marL="457200" lvl="0" indent="-342900" algn="l" rtl="0">
              <a:lnSpc>
                <a:spcPct val="90000"/>
              </a:lnSpc>
              <a:spcBef>
                <a:spcPts val="0"/>
              </a:spcBef>
              <a:spcAft>
                <a:spcPts val="0"/>
              </a:spcAft>
              <a:buSzPts val="1800"/>
              <a:buChar char="-"/>
            </a:pPr>
            <a:r>
              <a:rPr lang="en-US"/>
              <a:t>Potassium: avocados, kiwi, bananas, cantaloupe, melons, spinach</a:t>
            </a:r>
            <a:endParaRPr/>
          </a:p>
          <a:p>
            <a:pPr marL="457200" lvl="0" indent="-342900" algn="l" rtl="0">
              <a:lnSpc>
                <a:spcPct val="90000"/>
              </a:lnSpc>
              <a:spcBef>
                <a:spcPts val="0"/>
              </a:spcBef>
              <a:spcAft>
                <a:spcPts val="0"/>
              </a:spcAft>
              <a:buSzPts val="1800"/>
              <a:buChar char="-"/>
            </a:pPr>
            <a:r>
              <a:rPr lang="en-US"/>
              <a:t>Calcium: kale, spinach, broccoli, almonds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0"/>
          <p:cNvSpPr txBox="1">
            <a:spLocks noGrp="1"/>
          </p:cNvSpPr>
          <p:nvPr>
            <p:ph type="title"/>
          </p:nvPr>
        </p:nvSpPr>
        <p:spPr>
          <a:xfrm>
            <a:off x="955175" y="16080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a:t>Reading Food Labels</a:t>
            </a:r>
            <a:endParaRPr sz="6000"/>
          </a:p>
        </p:txBody>
      </p:sp>
      <p:pic>
        <p:nvPicPr>
          <p:cNvPr id="289" name="Google Shape;289;p20"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290" name="Google Shape;290;p20"/>
          <p:cNvPicPr preferRelativeResize="0"/>
          <p:nvPr/>
        </p:nvPicPr>
        <p:blipFill>
          <a:blip r:embed="rId4">
            <a:alphaModFix/>
          </a:blip>
          <a:stretch>
            <a:fillRect/>
          </a:stretch>
        </p:blipFill>
        <p:spPr>
          <a:xfrm>
            <a:off x="2699450" y="3109175"/>
            <a:ext cx="7027038" cy="318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t>Food Labels </a:t>
            </a:r>
            <a:endParaRPr/>
          </a:p>
        </p:txBody>
      </p:sp>
      <p:sp>
        <p:nvSpPr>
          <p:cNvPr id="296" name="Google Shape;296;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Food claims on the front of food packaging may have little to do with the actual nutrition in a food.</a:t>
            </a: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a:t>Food companies may use certain manipulative and confusing language to sway your shopping habits.</a:t>
            </a: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None/>
            </a:pPr>
            <a:r>
              <a:rPr lang="en-US"/>
              <a:t>Here are some steps for reading food labels</a:t>
            </a:r>
            <a:endParaRPr/>
          </a:p>
          <a:p>
            <a:pPr marL="685800" lvl="1" indent="-76200" algn="l" rtl="0">
              <a:lnSpc>
                <a:spcPct val="90000"/>
              </a:lnSpc>
              <a:spcBef>
                <a:spcPts val="500"/>
              </a:spcBef>
              <a:spcAft>
                <a:spcPts val="0"/>
              </a:spcAft>
              <a:buClr>
                <a:schemeClr val="dk1"/>
              </a:buClr>
              <a:buSzPts val="2400"/>
              <a:buNone/>
            </a:pPr>
            <a:endParaRPr/>
          </a:p>
        </p:txBody>
      </p:sp>
      <p:pic>
        <p:nvPicPr>
          <p:cNvPr id="297" name="Google Shape;297;p21"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2"/>
          <p:cNvSpPr txBox="1">
            <a:spLocks noGrp="1"/>
          </p:cNvSpPr>
          <p:nvPr>
            <p:ph type="title"/>
          </p:nvPr>
        </p:nvSpPr>
        <p:spPr>
          <a:xfrm>
            <a:off x="458025" y="323550"/>
            <a:ext cx="10515600" cy="94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Step 1: The Ingredients</a:t>
            </a:r>
            <a:endParaRPr/>
          </a:p>
        </p:txBody>
      </p:sp>
      <p:sp>
        <p:nvSpPr>
          <p:cNvPr id="304" name="Google Shape;304;p22"/>
          <p:cNvSpPr txBox="1">
            <a:spLocks noGrp="1"/>
          </p:cNvSpPr>
          <p:nvPr>
            <p:ph type="body" idx="1"/>
          </p:nvPr>
        </p:nvSpPr>
        <p:spPr>
          <a:xfrm>
            <a:off x="458025" y="2001750"/>
            <a:ext cx="5595600" cy="1039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800"/>
              <a:t>1. Length of the list - when a product has a lot of ingredients, it is likely to contain additives such as preservatives, food coloring, and added flavors</a:t>
            </a:r>
            <a:endParaRPr sz="1800"/>
          </a:p>
        </p:txBody>
      </p:sp>
      <p:pic>
        <p:nvPicPr>
          <p:cNvPr id="305" name="Google Shape;305;p22"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306" name="Google Shape;306;p22"/>
          <p:cNvSpPr txBox="1"/>
          <p:nvPr/>
        </p:nvSpPr>
        <p:spPr>
          <a:xfrm>
            <a:off x="526400" y="1359900"/>
            <a:ext cx="4357500" cy="5541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spAutoFit/>
          </a:bodyPr>
          <a:lstStyle/>
          <a:p>
            <a:pPr marL="0" lvl="0" indent="0" algn="l" rtl="0">
              <a:spcBef>
                <a:spcPts val="0"/>
              </a:spcBef>
              <a:spcAft>
                <a:spcPts val="0"/>
              </a:spcAft>
              <a:buNone/>
            </a:pPr>
            <a:r>
              <a:rPr lang="en-US" sz="2400">
                <a:latin typeface="Calibri"/>
                <a:ea typeface="Calibri"/>
                <a:cs typeface="Calibri"/>
                <a:sym typeface="Calibri"/>
              </a:rPr>
              <a:t>Assess the following in order:</a:t>
            </a:r>
            <a:endParaRPr sz="2400">
              <a:latin typeface="Calibri"/>
              <a:ea typeface="Calibri"/>
              <a:cs typeface="Calibri"/>
              <a:sym typeface="Calibri"/>
            </a:endParaRPr>
          </a:p>
        </p:txBody>
      </p:sp>
      <p:sp>
        <p:nvSpPr>
          <p:cNvPr id="307" name="Google Shape;307;p22"/>
          <p:cNvSpPr txBox="1">
            <a:spLocks noGrp="1"/>
          </p:cNvSpPr>
          <p:nvPr>
            <p:ph type="body" idx="1"/>
          </p:nvPr>
        </p:nvSpPr>
        <p:spPr>
          <a:xfrm>
            <a:off x="458025" y="3129300"/>
            <a:ext cx="5595600" cy="1039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800"/>
              <a:t>2. Ingredients - everything on the list should be a </a:t>
            </a:r>
            <a:r>
              <a:rPr lang="en-US" sz="1800" i="1"/>
              <a:t>recognizable food item</a:t>
            </a:r>
            <a:r>
              <a:rPr lang="en-US" sz="1800"/>
              <a:t>. If it is not, it is likely a highly processed food or chemical additive</a:t>
            </a:r>
            <a:endParaRPr sz="1800"/>
          </a:p>
        </p:txBody>
      </p:sp>
      <p:sp>
        <p:nvSpPr>
          <p:cNvPr id="308" name="Google Shape;308;p22"/>
          <p:cNvSpPr txBox="1">
            <a:spLocks noGrp="1"/>
          </p:cNvSpPr>
          <p:nvPr>
            <p:ph type="body" idx="1"/>
          </p:nvPr>
        </p:nvSpPr>
        <p:spPr>
          <a:xfrm>
            <a:off x="6214600" y="2001750"/>
            <a:ext cx="5439600" cy="13029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None/>
            </a:pPr>
            <a:r>
              <a:rPr lang="en-US" sz="1800"/>
              <a:t>4. Fats - Read list for anything that says </a:t>
            </a:r>
            <a:r>
              <a:rPr lang="en-US" sz="1800" i="1"/>
              <a:t>partially hydrogenated</a:t>
            </a:r>
            <a:r>
              <a:rPr lang="en-US" sz="1800"/>
              <a:t>, that means there is trans fat (even if the total trans fat is listed as 0 g). There can be up to 0.5 g of trans fat in a food product before it is required to be on the label</a:t>
            </a:r>
            <a:endParaRPr sz="1800"/>
          </a:p>
        </p:txBody>
      </p:sp>
      <p:sp>
        <p:nvSpPr>
          <p:cNvPr id="309" name="Google Shape;309;p22"/>
          <p:cNvSpPr txBox="1">
            <a:spLocks noGrp="1"/>
          </p:cNvSpPr>
          <p:nvPr>
            <p:ph type="body" idx="1"/>
          </p:nvPr>
        </p:nvSpPr>
        <p:spPr>
          <a:xfrm>
            <a:off x="458025" y="4256850"/>
            <a:ext cx="5595600" cy="1855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800"/>
              <a:t>3. Order of Ingredients - the ingredients are listed in order from greatest to least amount. Pay special attention to added sweeteners, sugars, fats, refined grains, and chemical additives.</a:t>
            </a:r>
            <a:endParaRPr sz="1800"/>
          </a:p>
          <a:p>
            <a:pPr marL="0" lvl="0" indent="0" algn="l" rtl="0">
              <a:lnSpc>
                <a:spcPct val="90000"/>
              </a:lnSpc>
              <a:spcBef>
                <a:spcPts val="0"/>
              </a:spcBef>
              <a:spcAft>
                <a:spcPts val="0"/>
              </a:spcAft>
              <a:buNone/>
            </a:pPr>
            <a:r>
              <a:rPr lang="en-US" sz="1800"/>
              <a:t>**They may be lower down on the list, but combine every sweetener/sugar and it may be the #1 ingredient!</a:t>
            </a:r>
            <a:endParaRPr sz="1800"/>
          </a:p>
        </p:txBody>
      </p:sp>
      <p:sp>
        <p:nvSpPr>
          <p:cNvPr id="310" name="Google Shape;310;p22"/>
          <p:cNvSpPr txBox="1">
            <a:spLocks noGrp="1"/>
          </p:cNvSpPr>
          <p:nvPr>
            <p:ph type="body" idx="1"/>
          </p:nvPr>
        </p:nvSpPr>
        <p:spPr>
          <a:xfrm>
            <a:off x="6214600" y="3440950"/>
            <a:ext cx="5439600" cy="1039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800"/>
              <a:t>5. Refined Grains - a product can be listed as “Whole Wheat” even if it is not. Look for products that list 100% whole grain on the label.</a:t>
            </a:r>
            <a:endParaRPr sz="1800"/>
          </a:p>
        </p:txBody>
      </p:sp>
      <p:sp>
        <p:nvSpPr>
          <p:cNvPr id="311" name="Google Shape;311;p22"/>
          <p:cNvSpPr txBox="1">
            <a:spLocks noGrp="1"/>
          </p:cNvSpPr>
          <p:nvPr>
            <p:ph type="body" idx="1"/>
          </p:nvPr>
        </p:nvSpPr>
        <p:spPr>
          <a:xfrm>
            <a:off x="6214600" y="4617050"/>
            <a:ext cx="5439600" cy="10398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800"/>
              <a:t>6. Chemical Additives - Added to enhance flavor, color, or shelf life. Look out for artificial colors and preservatives such as sodium nitrates</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Step 2: Nutrition Facts</a:t>
            </a:r>
            <a:endParaRPr/>
          </a:p>
        </p:txBody>
      </p:sp>
      <p:sp>
        <p:nvSpPr>
          <p:cNvPr id="318" name="Google Shape;318;p23"/>
          <p:cNvSpPr txBox="1">
            <a:spLocks noGrp="1"/>
          </p:cNvSpPr>
          <p:nvPr>
            <p:ph type="body" idx="1"/>
          </p:nvPr>
        </p:nvSpPr>
        <p:spPr>
          <a:xfrm>
            <a:off x="838200" y="1825625"/>
            <a:ext cx="10515600" cy="482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Keep the following in mind:</a:t>
            </a:r>
            <a:endParaRPr/>
          </a:p>
          <a:p>
            <a:pPr marL="457200" lvl="0" indent="-342900" algn="l" rtl="0">
              <a:lnSpc>
                <a:spcPct val="90000"/>
              </a:lnSpc>
              <a:spcBef>
                <a:spcPts val="0"/>
              </a:spcBef>
              <a:spcAft>
                <a:spcPts val="0"/>
              </a:spcAft>
              <a:buSzPts val="1800"/>
              <a:buChar char="●"/>
            </a:pPr>
            <a:r>
              <a:rPr lang="en-US"/>
              <a:t>Serving Size - many foods (a bag of chips, one soda can) will contain more than one serving</a:t>
            </a:r>
            <a:endParaRPr/>
          </a:p>
          <a:p>
            <a:pPr marL="457200" lvl="0" indent="-342900" algn="l" rtl="0">
              <a:lnSpc>
                <a:spcPct val="90000"/>
              </a:lnSpc>
              <a:spcBef>
                <a:spcPts val="0"/>
              </a:spcBef>
              <a:spcAft>
                <a:spcPts val="0"/>
              </a:spcAft>
              <a:buSzPts val="1800"/>
              <a:buChar char="●"/>
            </a:pPr>
            <a:r>
              <a:rPr lang="en-US"/>
              <a:t>Fat </a:t>
            </a:r>
            <a:endParaRPr/>
          </a:p>
          <a:p>
            <a:pPr marL="457200" lvl="0" indent="-342900" algn="l" rtl="0">
              <a:lnSpc>
                <a:spcPct val="90000"/>
              </a:lnSpc>
              <a:spcBef>
                <a:spcPts val="0"/>
              </a:spcBef>
              <a:spcAft>
                <a:spcPts val="0"/>
              </a:spcAft>
              <a:buSzPts val="1800"/>
              <a:buChar char="●"/>
            </a:pPr>
            <a:r>
              <a:rPr lang="en-US"/>
              <a:t>Carbohydrates and Fiber - if a product lists 3 grams of fiber or more, it is most likely a whole grain</a:t>
            </a:r>
            <a:endParaRPr/>
          </a:p>
          <a:p>
            <a:pPr marL="914400" lvl="1" indent="-342900" algn="l" rtl="0">
              <a:lnSpc>
                <a:spcPct val="90000"/>
              </a:lnSpc>
              <a:spcBef>
                <a:spcPts val="0"/>
              </a:spcBef>
              <a:spcAft>
                <a:spcPts val="0"/>
              </a:spcAft>
              <a:buSzPts val="1800"/>
              <a:buChar char="○"/>
            </a:pPr>
            <a:r>
              <a:rPr lang="en-US"/>
              <a:t>Whole grains also have higher amounts of protein (4 grams or more)</a:t>
            </a:r>
            <a:endParaRPr/>
          </a:p>
          <a:p>
            <a:pPr marL="457200" lvl="0" indent="-342900" algn="l" rtl="0">
              <a:lnSpc>
                <a:spcPct val="90000"/>
              </a:lnSpc>
              <a:spcBef>
                <a:spcPts val="0"/>
              </a:spcBef>
              <a:spcAft>
                <a:spcPts val="0"/>
              </a:spcAft>
              <a:buSzPts val="1800"/>
              <a:buChar char="●"/>
            </a:pPr>
            <a:r>
              <a:rPr lang="en-US"/>
              <a:t>Protein - aim for 20 to 30 grams of protein per meal</a:t>
            </a:r>
            <a:endParaRPr/>
          </a:p>
          <a:p>
            <a:pPr marL="457200" lvl="0" indent="-342900" algn="l" rtl="0">
              <a:lnSpc>
                <a:spcPct val="90000"/>
              </a:lnSpc>
              <a:spcBef>
                <a:spcPts val="0"/>
              </a:spcBef>
              <a:spcAft>
                <a:spcPts val="0"/>
              </a:spcAft>
              <a:buSzPts val="1800"/>
              <a:buChar char="●"/>
            </a:pPr>
            <a:r>
              <a:rPr lang="en-US"/>
              <a:t>Vitamins &amp; Minerals</a:t>
            </a:r>
            <a:endParaRPr/>
          </a:p>
          <a:p>
            <a:pPr marL="457200" lvl="0" indent="-342900" algn="l" rtl="0">
              <a:lnSpc>
                <a:spcPct val="90000"/>
              </a:lnSpc>
              <a:spcBef>
                <a:spcPts val="0"/>
              </a:spcBef>
              <a:spcAft>
                <a:spcPts val="0"/>
              </a:spcAft>
              <a:buSzPts val="1800"/>
              <a:buChar char="●"/>
            </a:pPr>
            <a:r>
              <a:rPr lang="en-US"/>
              <a:t>Sodium - recommendation is 2,300 mg per day which is </a:t>
            </a:r>
            <a:r>
              <a:rPr lang="en-US" b="1"/>
              <a:t>one teaspoon of table salt</a:t>
            </a:r>
            <a:endParaRPr b="1"/>
          </a:p>
          <a:p>
            <a:pPr marL="685800" lvl="1" indent="-76200" algn="l" rtl="0">
              <a:lnSpc>
                <a:spcPct val="90000"/>
              </a:lnSpc>
              <a:spcBef>
                <a:spcPts val="500"/>
              </a:spcBef>
              <a:spcAft>
                <a:spcPts val="0"/>
              </a:spcAft>
              <a:buClr>
                <a:schemeClr val="dk1"/>
              </a:buClr>
              <a:buSzPts val="2400"/>
              <a:buNone/>
            </a:pPr>
            <a:endParaRPr/>
          </a:p>
        </p:txBody>
      </p:sp>
      <p:pic>
        <p:nvPicPr>
          <p:cNvPr id="319" name="Google Shape;319;p23"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4"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326" name="Google Shape;326;p24"/>
          <p:cNvPicPr preferRelativeResize="0"/>
          <p:nvPr/>
        </p:nvPicPr>
        <p:blipFill>
          <a:blip r:embed="rId4">
            <a:alphaModFix/>
          </a:blip>
          <a:stretch>
            <a:fillRect/>
          </a:stretch>
        </p:blipFill>
        <p:spPr>
          <a:xfrm>
            <a:off x="152400" y="152400"/>
            <a:ext cx="3254829" cy="6553200"/>
          </a:xfrm>
          <a:prstGeom prst="rect">
            <a:avLst/>
          </a:prstGeom>
          <a:noFill/>
          <a:ln>
            <a:noFill/>
          </a:ln>
        </p:spPr>
      </p:pic>
      <p:pic>
        <p:nvPicPr>
          <p:cNvPr id="327" name="Google Shape;327;p24"/>
          <p:cNvPicPr preferRelativeResize="0"/>
          <p:nvPr/>
        </p:nvPicPr>
        <p:blipFill>
          <a:blip r:embed="rId5">
            <a:alphaModFix/>
          </a:blip>
          <a:stretch>
            <a:fillRect/>
          </a:stretch>
        </p:blipFill>
        <p:spPr>
          <a:xfrm>
            <a:off x="4129879" y="93900"/>
            <a:ext cx="3548743" cy="6553200"/>
          </a:xfrm>
          <a:prstGeom prst="rect">
            <a:avLst/>
          </a:prstGeom>
          <a:noFill/>
          <a:ln>
            <a:noFill/>
          </a:ln>
        </p:spPr>
      </p:pic>
      <p:sp>
        <p:nvSpPr>
          <p:cNvPr id="328" name="Google Shape;328;p24"/>
          <p:cNvSpPr txBox="1"/>
          <p:nvPr/>
        </p:nvSpPr>
        <p:spPr>
          <a:xfrm>
            <a:off x="8152350" y="1871700"/>
            <a:ext cx="34686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Which peanut butter would you choose and why? </a:t>
            </a:r>
            <a:endParaRPr sz="3000">
              <a:latin typeface="Calibri"/>
              <a:ea typeface="Calibri"/>
              <a:cs typeface="Calibri"/>
              <a:sym typeface="Calibri"/>
            </a:endParaRPr>
          </a:p>
        </p:txBody>
      </p:sp>
      <p:pic>
        <p:nvPicPr>
          <p:cNvPr id="329" name="Google Shape;329;p24"/>
          <p:cNvPicPr preferRelativeResize="0"/>
          <p:nvPr/>
        </p:nvPicPr>
        <p:blipFill>
          <a:blip r:embed="rId6">
            <a:alphaModFix/>
          </a:blip>
          <a:stretch>
            <a:fillRect/>
          </a:stretch>
        </p:blipFill>
        <p:spPr>
          <a:xfrm>
            <a:off x="8152350" y="3831125"/>
            <a:ext cx="1272175" cy="1272175"/>
          </a:xfrm>
          <a:prstGeom prst="rect">
            <a:avLst/>
          </a:prstGeom>
          <a:noFill/>
          <a:ln>
            <a:noFill/>
          </a:ln>
        </p:spPr>
      </p:pic>
      <p:pic>
        <p:nvPicPr>
          <p:cNvPr id="330" name="Google Shape;330;p24"/>
          <p:cNvPicPr preferRelativeResize="0"/>
          <p:nvPr/>
        </p:nvPicPr>
        <p:blipFill>
          <a:blip r:embed="rId7">
            <a:alphaModFix/>
          </a:blip>
          <a:stretch>
            <a:fillRect/>
          </a:stretch>
        </p:blipFill>
        <p:spPr>
          <a:xfrm>
            <a:off x="10103700" y="3126613"/>
            <a:ext cx="1128587" cy="1569900"/>
          </a:xfrm>
          <a:prstGeom prst="rect">
            <a:avLst/>
          </a:prstGeom>
          <a:noFill/>
          <a:ln>
            <a:noFill/>
          </a:ln>
        </p:spPr>
      </p:pic>
      <p:pic>
        <p:nvPicPr>
          <p:cNvPr id="331" name="Google Shape;331;p24"/>
          <p:cNvPicPr preferRelativeResize="0"/>
          <p:nvPr/>
        </p:nvPicPr>
        <p:blipFill>
          <a:blip r:embed="rId8">
            <a:alphaModFix/>
          </a:blip>
          <a:stretch>
            <a:fillRect/>
          </a:stretch>
        </p:blipFill>
        <p:spPr>
          <a:xfrm>
            <a:off x="9586802" y="4926639"/>
            <a:ext cx="1128576" cy="1778960"/>
          </a:xfrm>
          <a:prstGeom prst="rect">
            <a:avLst/>
          </a:prstGeom>
          <a:noFill/>
          <a:ln>
            <a:noFill/>
          </a:ln>
        </p:spPr>
      </p:pic>
      <p:sp>
        <p:nvSpPr>
          <p:cNvPr id="332" name="Google Shape;332;p24"/>
          <p:cNvSpPr txBox="1"/>
          <p:nvPr/>
        </p:nvSpPr>
        <p:spPr>
          <a:xfrm>
            <a:off x="3472100" y="699800"/>
            <a:ext cx="436200" cy="42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Calibri"/>
                <a:ea typeface="Calibri"/>
                <a:cs typeface="Calibri"/>
                <a:sym typeface="Calibri"/>
              </a:rPr>
              <a:t>1</a:t>
            </a:r>
            <a:endParaRPr sz="2300" b="1">
              <a:latin typeface="Calibri"/>
              <a:ea typeface="Calibri"/>
              <a:cs typeface="Calibri"/>
              <a:sym typeface="Calibri"/>
            </a:endParaRPr>
          </a:p>
        </p:txBody>
      </p:sp>
      <p:sp>
        <p:nvSpPr>
          <p:cNvPr id="333" name="Google Shape;333;p24"/>
          <p:cNvSpPr/>
          <p:nvPr/>
        </p:nvSpPr>
        <p:spPr>
          <a:xfrm rot="-9480845">
            <a:off x="3362101" y="1073235"/>
            <a:ext cx="294087" cy="436479"/>
          </a:xfrm>
          <a:prstGeom prst="bentArrow">
            <a:avLst>
              <a:gd name="adj1" fmla="val 27536"/>
              <a:gd name="adj2" fmla="val 25000"/>
              <a:gd name="adj3" fmla="val 25000"/>
              <a:gd name="adj4" fmla="val 4284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txBox="1"/>
          <p:nvPr/>
        </p:nvSpPr>
        <p:spPr>
          <a:xfrm>
            <a:off x="3908300" y="2706625"/>
            <a:ext cx="436200" cy="42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300" b="1">
                <a:latin typeface="Calibri"/>
                <a:ea typeface="Calibri"/>
                <a:cs typeface="Calibri"/>
                <a:sym typeface="Calibri"/>
              </a:rPr>
              <a:t>2</a:t>
            </a:r>
            <a:endParaRPr sz="2300" b="1">
              <a:latin typeface="Calibri"/>
              <a:ea typeface="Calibri"/>
              <a:cs typeface="Calibri"/>
              <a:sym typeface="Calibri"/>
            </a:endParaRPr>
          </a:p>
        </p:txBody>
      </p:sp>
      <p:sp>
        <p:nvSpPr>
          <p:cNvPr id="335" name="Google Shape;335;p24"/>
          <p:cNvSpPr/>
          <p:nvPr/>
        </p:nvSpPr>
        <p:spPr>
          <a:xfrm rot="-10136536" flipH="1">
            <a:off x="4011322" y="3152260"/>
            <a:ext cx="294059" cy="436500"/>
          </a:xfrm>
          <a:prstGeom prst="bentArrow">
            <a:avLst>
              <a:gd name="adj1" fmla="val 27536"/>
              <a:gd name="adj2" fmla="val 25000"/>
              <a:gd name="adj3" fmla="val 25000"/>
              <a:gd name="adj4" fmla="val 4284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831850" y="2822150"/>
            <a:ext cx="10515600" cy="1564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Whole Foods, Plant-Based Diets</a:t>
            </a:r>
            <a:endParaRPr/>
          </a:p>
        </p:txBody>
      </p:sp>
      <p:pic>
        <p:nvPicPr>
          <p:cNvPr id="341" name="Google Shape;341;p3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342" name="Google Shape;342;p36"/>
          <p:cNvSpPr txBox="1">
            <a:spLocks noGrp="1"/>
          </p:cNvSpPr>
          <p:nvPr>
            <p:ph type="body" idx="1"/>
          </p:nvPr>
        </p:nvSpPr>
        <p:spPr>
          <a:xfrm>
            <a:off x="831850" y="4386943"/>
            <a:ext cx="10515600" cy="61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a:t>A Beginner’s Guide</a:t>
            </a:r>
            <a:endParaRPr/>
          </a:p>
        </p:txBody>
      </p:sp>
      <p:pic>
        <p:nvPicPr>
          <p:cNvPr id="343" name="Google Shape;343;p36"/>
          <p:cNvPicPr preferRelativeResize="0"/>
          <p:nvPr/>
        </p:nvPicPr>
        <p:blipFill>
          <a:blip r:embed="rId4">
            <a:alphaModFix/>
          </a:blip>
          <a:stretch>
            <a:fillRect/>
          </a:stretch>
        </p:blipFill>
        <p:spPr>
          <a:xfrm>
            <a:off x="2537125" y="562301"/>
            <a:ext cx="3765200" cy="2511875"/>
          </a:xfrm>
          <a:prstGeom prst="rect">
            <a:avLst/>
          </a:prstGeom>
          <a:noFill/>
          <a:ln>
            <a:noFill/>
          </a:ln>
        </p:spPr>
      </p:pic>
      <p:pic>
        <p:nvPicPr>
          <p:cNvPr id="344" name="Google Shape;344;p36"/>
          <p:cNvPicPr preferRelativeResize="0"/>
          <p:nvPr/>
        </p:nvPicPr>
        <p:blipFill rotWithShape="1">
          <a:blip r:embed="rId5">
            <a:alphaModFix/>
          </a:blip>
          <a:srcRect b="14376"/>
          <a:stretch/>
        </p:blipFill>
        <p:spPr>
          <a:xfrm>
            <a:off x="6235975" y="4562474"/>
            <a:ext cx="3458825" cy="1856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title"/>
          </p:nvPr>
        </p:nvSpPr>
        <p:spPr>
          <a:xfrm>
            <a:off x="838200" y="365125"/>
            <a:ext cx="4294200" cy="86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is it?</a:t>
            </a:r>
            <a:endParaRPr/>
          </a:p>
        </p:txBody>
      </p:sp>
      <p:sp>
        <p:nvSpPr>
          <p:cNvPr id="350" name="Google Shape;350;p32"/>
          <p:cNvSpPr txBox="1">
            <a:spLocks noGrp="1"/>
          </p:cNvSpPr>
          <p:nvPr>
            <p:ph type="body" idx="1"/>
          </p:nvPr>
        </p:nvSpPr>
        <p:spPr>
          <a:xfrm>
            <a:off x="838200" y="1418400"/>
            <a:ext cx="10515600" cy="521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00"/>
              </a:spcBef>
              <a:spcAft>
                <a:spcPts val="0"/>
              </a:spcAft>
              <a:buNone/>
            </a:pPr>
            <a:r>
              <a:rPr lang="en-US"/>
              <a:t>A Diet consisting of minimally processed vegetables, fruits, whole grains, legumes, nuts, and seeds.</a:t>
            </a:r>
            <a:endParaRPr/>
          </a:p>
          <a:p>
            <a:pPr marL="0" lvl="0" indent="0" algn="l" rtl="0">
              <a:lnSpc>
                <a:spcPct val="90000"/>
              </a:lnSpc>
              <a:spcBef>
                <a:spcPts val="500"/>
              </a:spcBef>
              <a:spcAft>
                <a:spcPts val="0"/>
              </a:spcAft>
              <a:buNone/>
            </a:pPr>
            <a:endParaRPr/>
          </a:p>
          <a:p>
            <a:pPr marL="0" lvl="0" indent="0" algn="l" rtl="0">
              <a:lnSpc>
                <a:spcPct val="90000"/>
              </a:lnSpc>
              <a:spcBef>
                <a:spcPts val="500"/>
              </a:spcBef>
              <a:spcAft>
                <a:spcPts val="0"/>
              </a:spcAft>
              <a:buNone/>
            </a:pPr>
            <a:r>
              <a:rPr lang="en-US"/>
              <a:t>The Benefits - Many of the world’s leading causes of death such as heart disease, obesity, and cancer can be prevented by consuming a whole foods, plant-based diet. Additional benefits include:</a:t>
            </a:r>
            <a:endParaRPr/>
          </a:p>
          <a:p>
            <a:pPr marL="457200" lvl="0" indent="-342900" algn="l" rtl="0">
              <a:lnSpc>
                <a:spcPct val="90000"/>
              </a:lnSpc>
              <a:spcBef>
                <a:spcPts val="500"/>
              </a:spcBef>
              <a:spcAft>
                <a:spcPts val="0"/>
              </a:spcAft>
              <a:buSzPts val="1800"/>
              <a:buChar char="●"/>
            </a:pPr>
            <a:r>
              <a:rPr lang="en-US"/>
              <a:t>More energy</a:t>
            </a:r>
            <a:endParaRPr/>
          </a:p>
          <a:p>
            <a:pPr marL="457200" lvl="0" indent="-342900" algn="l" rtl="0">
              <a:lnSpc>
                <a:spcPct val="90000"/>
              </a:lnSpc>
              <a:spcBef>
                <a:spcPts val="0"/>
              </a:spcBef>
              <a:spcAft>
                <a:spcPts val="0"/>
              </a:spcAft>
              <a:buSzPts val="1800"/>
              <a:buChar char="●"/>
            </a:pPr>
            <a:r>
              <a:rPr lang="en-US"/>
              <a:t>Lower cholesterol and blood pressure levels</a:t>
            </a:r>
            <a:endParaRPr/>
          </a:p>
          <a:p>
            <a:pPr marL="457200" lvl="0" indent="-342900" algn="l" rtl="0">
              <a:lnSpc>
                <a:spcPct val="90000"/>
              </a:lnSpc>
              <a:spcBef>
                <a:spcPts val="0"/>
              </a:spcBef>
              <a:spcAft>
                <a:spcPts val="0"/>
              </a:spcAft>
              <a:buSzPts val="1800"/>
              <a:buChar char="●"/>
            </a:pPr>
            <a:r>
              <a:rPr lang="en-US"/>
              <a:t>Preserved eye sight</a:t>
            </a:r>
            <a:endParaRPr/>
          </a:p>
          <a:p>
            <a:pPr marL="457200" lvl="0" indent="-342900" algn="l" rtl="0">
              <a:lnSpc>
                <a:spcPct val="90000"/>
              </a:lnSpc>
              <a:spcBef>
                <a:spcPts val="0"/>
              </a:spcBef>
              <a:spcAft>
                <a:spcPts val="0"/>
              </a:spcAft>
              <a:buSzPts val="1800"/>
              <a:buChar char="●"/>
            </a:pPr>
            <a:r>
              <a:rPr lang="en-US"/>
              <a:t>Stronger, healthier bones</a:t>
            </a:r>
            <a:endParaRPr/>
          </a:p>
          <a:p>
            <a:pPr marL="457200" lvl="0" indent="-342900" algn="l" rtl="0">
              <a:lnSpc>
                <a:spcPct val="90000"/>
              </a:lnSpc>
              <a:spcBef>
                <a:spcPts val="0"/>
              </a:spcBef>
              <a:spcAft>
                <a:spcPts val="0"/>
              </a:spcAft>
              <a:buSzPts val="1800"/>
              <a:buChar char="●"/>
            </a:pPr>
            <a:r>
              <a:rPr lang="en-US"/>
              <a:t>Decreased need for drugs and other medications</a:t>
            </a:r>
            <a:endParaRPr/>
          </a:p>
          <a:p>
            <a:pPr marL="457200" lvl="0" indent="-342900" algn="l" rtl="0">
              <a:lnSpc>
                <a:spcPct val="90000"/>
              </a:lnSpc>
              <a:spcBef>
                <a:spcPts val="0"/>
              </a:spcBef>
              <a:spcAft>
                <a:spcPts val="0"/>
              </a:spcAft>
              <a:buSzPts val="1800"/>
              <a:buChar char="●"/>
            </a:pPr>
            <a:r>
              <a:rPr lang="en-US"/>
              <a:t>Lower risk for Alzheimer’s Disease</a:t>
            </a:r>
            <a:endParaRPr/>
          </a:p>
        </p:txBody>
      </p:sp>
      <p:pic>
        <p:nvPicPr>
          <p:cNvPr id="351" name="Google Shape;351;p32"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ccd1e4a104_0_16"/>
          <p:cNvSpPr txBox="1">
            <a:spLocks noGrp="1"/>
          </p:cNvSpPr>
          <p:nvPr>
            <p:ph type="title"/>
          </p:nvPr>
        </p:nvSpPr>
        <p:spPr>
          <a:xfrm>
            <a:off x="838200" y="365125"/>
            <a:ext cx="4294200" cy="86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How to Eat Smarter</a:t>
            </a:r>
            <a:endParaRPr/>
          </a:p>
        </p:txBody>
      </p:sp>
      <p:sp>
        <p:nvSpPr>
          <p:cNvPr id="357" name="Google Shape;357;gccd1e4a104_0_16"/>
          <p:cNvSpPr txBox="1">
            <a:spLocks noGrp="1"/>
          </p:cNvSpPr>
          <p:nvPr>
            <p:ph type="body" idx="1"/>
          </p:nvPr>
        </p:nvSpPr>
        <p:spPr>
          <a:xfrm>
            <a:off x="838200" y="1418400"/>
            <a:ext cx="3266700" cy="3735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00"/>
              </a:spcBef>
              <a:spcAft>
                <a:spcPts val="0"/>
              </a:spcAft>
              <a:buNone/>
            </a:pPr>
            <a:r>
              <a:rPr lang="en-US"/>
              <a:t>Eat/Drink </a:t>
            </a:r>
            <a:r>
              <a:rPr lang="en-US" b="1"/>
              <a:t>LOTS</a:t>
            </a:r>
            <a:r>
              <a:rPr lang="en-US"/>
              <a:t> of</a:t>
            </a:r>
            <a:endParaRPr/>
          </a:p>
          <a:p>
            <a:pPr marL="0" lvl="0" indent="0" algn="l" rtl="0">
              <a:lnSpc>
                <a:spcPct val="90000"/>
              </a:lnSpc>
              <a:spcBef>
                <a:spcPts val="500"/>
              </a:spcBef>
              <a:spcAft>
                <a:spcPts val="0"/>
              </a:spcAft>
              <a:buNone/>
            </a:pPr>
            <a:r>
              <a:rPr lang="en-US"/>
              <a:t>1. Fruits</a:t>
            </a:r>
            <a:endParaRPr/>
          </a:p>
          <a:p>
            <a:pPr marL="0" lvl="0" indent="0" algn="l" rtl="0">
              <a:lnSpc>
                <a:spcPct val="90000"/>
              </a:lnSpc>
              <a:spcBef>
                <a:spcPts val="500"/>
              </a:spcBef>
              <a:spcAft>
                <a:spcPts val="0"/>
              </a:spcAft>
              <a:buNone/>
            </a:pPr>
            <a:r>
              <a:rPr lang="en-US"/>
              <a:t>2. Vegetables</a:t>
            </a:r>
            <a:endParaRPr/>
          </a:p>
          <a:p>
            <a:pPr marL="0" lvl="0" indent="0" algn="l" rtl="0">
              <a:lnSpc>
                <a:spcPct val="90000"/>
              </a:lnSpc>
              <a:spcBef>
                <a:spcPts val="500"/>
              </a:spcBef>
              <a:spcAft>
                <a:spcPts val="0"/>
              </a:spcAft>
              <a:buNone/>
            </a:pPr>
            <a:r>
              <a:rPr lang="en-US"/>
              <a:t>3. Legumes</a:t>
            </a:r>
            <a:endParaRPr/>
          </a:p>
          <a:p>
            <a:pPr marL="0" lvl="0" indent="0" algn="l" rtl="0">
              <a:lnSpc>
                <a:spcPct val="90000"/>
              </a:lnSpc>
              <a:spcBef>
                <a:spcPts val="500"/>
              </a:spcBef>
              <a:spcAft>
                <a:spcPts val="0"/>
              </a:spcAft>
              <a:buNone/>
            </a:pPr>
            <a:r>
              <a:rPr lang="en-US"/>
              <a:t>4. Whole grains</a:t>
            </a:r>
            <a:endParaRPr/>
          </a:p>
          <a:p>
            <a:pPr marL="0" lvl="0" indent="0" algn="l" rtl="0">
              <a:lnSpc>
                <a:spcPct val="90000"/>
              </a:lnSpc>
              <a:spcBef>
                <a:spcPts val="500"/>
              </a:spcBef>
              <a:spcAft>
                <a:spcPts val="0"/>
              </a:spcAft>
              <a:buNone/>
            </a:pPr>
            <a:r>
              <a:rPr lang="en-US"/>
              <a:t>5. Nuts</a:t>
            </a:r>
            <a:endParaRPr/>
          </a:p>
          <a:p>
            <a:pPr marL="0" lvl="0" indent="0" algn="l" rtl="0">
              <a:lnSpc>
                <a:spcPct val="90000"/>
              </a:lnSpc>
              <a:spcBef>
                <a:spcPts val="500"/>
              </a:spcBef>
              <a:spcAft>
                <a:spcPts val="0"/>
              </a:spcAft>
              <a:buNone/>
            </a:pPr>
            <a:r>
              <a:rPr lang="en-US"/>
              <a:t>6. Seeds</a:t>
            </a:r>
            <a:endParaRPr/>
          </a:p>
          <a:p>
            <a:pPr marL="0" lvl="0" indent="0" algn="l" rtl="0">
              <a:lnSpc>
                <a:spcPct val="90000"/>
              </a:lnSpc>
              <a:spcBef>
                <a:spcPts val="500"/>
              </a:spcBef>
              <a:spcAft>
                <a:spcPts val="0"/>
              </a:spcAft>
              <a:buNone/>
            </a:pPr>
            <a:r>
              <a:rPr lang="en-US"/>
              <a:t>7. Water</a:t>
            </a:r>
            <a:endParaRPr/>
          </a:p>
        </p:txBody>
      </p:sp>
      <p:pic>
        <p:nvPicPr>
          <p:cNvPr id="358" name="Google Shape;358;gccd1e4a104_0_1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359" name="Google Shape;359;gccd1e4a104_0_16"/>
          <p:cNvSpPr txBox="1">
            <a:spLocks noGrp="1"/>
          </p:cNvSpPr>
          <p:nvPr>
            <p:ph type="body" idx="1"/>
          </p:nvPr>
        </p:nvSpPr>
        <p:spPr>
          <a:xfrm>
            <a:off x="5132400" y="1418400"/>
            <a:ext cx="5058300" cy="36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00"/>
              </a:spcBef>
              <a:spcAft>
                <a:spcPts val="0"/>
              </a:spcAft>
              <a:buNone/>
            </a:pPr>
            <a:r>
              <a:rPr lang="en-US" b="1"/>
              <a:t>LIMIT/AVOID</a:t>
            </a:r>
            <a:r>
              <a:rPr lang="en-US"/>
              <a:t>:</a:t>
            </a:r>
            <a:endParaRPr/>
          </a:p>
          <a:p>
            <a:pPr marL="0" lvl="0" indent="0" algn="l" rtl="0">
              <a:lnSpc>
                <a:spcPct val="90000"/>
              </a:lnSpc>
              <a:spcBef>
                <a:spcPts val="500"/>
              </a:spcBef>
              <a:spcAft>
                <a:spcPts val="0"/>
              </a:spcAft>
              <a:buNone/>
            </a:pPr>
            <a:r>
              <a:rPr lang="en-US"/>
              <a:t>1. Sugary drinks</a:t>
            </a:r>
            <a:endParaRPr/>
          </a:p>
          <a:p>
            <a:pPr marL="0" lvl="0" indent="0" algn="l" rtl="0">
              <a:lnSpc>
                <a:spcPct val="90000"/>
              </a:lnSpc>
              <a:spcBef>
                <a:spcPts val="500"/>
              </a:spcBef>
              <a:spcAft>
                <a:spcPts val="0"/>
              </a:spcAft>
              <a:buNone/>
            </a:pPr>
            <a:r>
              <a:rPr lang="en-US"/>
              <a:t>2. Processed meat and snacks</a:t>
            </a:r>
            <a:endParaRPr/>
          </a:p>
          <a:p>
            <a:pPr marL="0" lvl="0" indent="0" algn="l" rtl="0">
              <a:lnSpc>
                <a:spcPct val="90000"/>
              </a:lnSpc>
              <a:spcBef>
                <a:spcPts val="500"/>
              </a:spcBef>
              <a:spcAft>
                <a:spcPts val="0"/>
              </a:spcAft>
              <a:buNone/>
            </a:pPr>
            <a:r>
              <a:rPr lang="en-US"/>
              <a:t>3. Cakes, pastries, sweets</a:t>
            </a:r>
            <a:endParaRPr/>
          </a:p>
          <a:p>
            <a:pPr marL="0" lvl="0" indent="0" algn="l" rtl="0">
              <a:lnSpc>
                <a:spcPct val="90000"/>
              </a:lnSpc>
              <a:spcBef>
                <a:spcPts val="500"/>
              </a:spcBef>
              <a:spcAft>
                <a:spcPts val="0"/>
              </a:spcAft>
              <a:buNone/>
            </a:pPr>
            <a:r>
              <a:rPr lang="en-US"/>
              <a:t>4. Dairy</a:t>
            </a:r>
            <a:endParaRPr/>
          </a:p>
          <a:p>
            <a:pPr marL="0" lvl="0" indent="0" algn="l" rtl="0">
              <a:lnSpc>
                <a:spcPct val="90000"/>
              </a:lnSpc>
              <a:spcBef>
                <a:spcPts val="500"/>
              </a:spcBef>
              <a:spcAft>
                <a:spcPts val="0"/>
              </a:spcAft>
              <a:buNone/>
            </a:pPr>
            <a:r>
              <a:rPr lang="en-US"/>
              <a:t>5. Red meats</a:t>
            </a:r>
            <a:endParaRPr/>
          </a:p>
          <a:p>
            <a:pPr marL="0" lvl="0" indent="0" algn="l" rtl="0">
              <a:lnSpc>
                <a:spcPct val="90000"/>
              </a:lnSpc>
              <a:spcBef>
                <a:spcPts val="500"/>
              </a:spcBef>
              <a:spcAft>
                <a:spcPts val="0"/>
              </a:spcAft>
              <a:buNone/>
            </a:pPr>
            <a:r>
              <a:rPr lang="en-US"/>
              <a:t>6. Poultry</a:t>
            </a:r>
            <a:endParaRPr/>
          </a:p>
        </p:txBody>
      </p:sp>
      <p:pic>
        <p:nvPicPr>
          <p:cNvPr id="360" name="Google Shape;360;gccd1e4a104_0_16"/>
          <p:cNvPicPr preferRelativeResize="0"/>
          <p:nvPr/>
        </p:nvPicPr>
        <p:blipFill>
          <a:blip r:embed="rId4">
            <a:alphaModFix/>
          </a:blip>
          <a:stretch>
            <a:fillRect/>
          </a:stretch>
        </p:blipFill>
        <p:spPr>
          <a:xfrm>
            <a:off x="545800" y="5337248"/>
            <a:ext cx="1518776" cy="1139100"/>
          </a:xfrm>
          <a:prstGeom prst="rect">
            <a:avLst/>
          </a:prstGeom>
          <a:noFill/>
          <a:ln>
            <a:noFill/>
          </a:ln>
        </p:spPr>
      </p:pic>
      <p:pic>
        <p:nvPicPr>
          <p:cNvPr id="361" name="Google Shape;361;gccd1e4a104_0_16"/>
          <p:cNvPicPr preferRelativeResize="0"/>
          <p:nvPr/>
        </p:nvPicPr>
        <p:blipFill>
          <a:blip r:embed="rId5">
            <a:alphaModFix/>
          </a:blip>
          <a:stretch>
            <a:fillRect/>
          </a:stretch>
        </p:blipFill>
        <p:spPr>
          <a:xfrm>
            <a:off x="2662199" y="5344476"/>
            <a:ext cx="1676309" cy="1139099"/>
          </a:xfrm>
          <a:prstGeom prst="rect">
            <a:avLst/>
          </a:prstGeom>
          <a:noFill/>
          <a:ln>
            <a:noFill/>
          </a:ln>
        </p:spPr>
      </p:pic>
      <p:pic>
        <p:nvPicPr>
          <p:cNvPr id="362" name="Google Shape;362;gccd1e4a104_0_16"/>
          <p:cNvPicPr preferRelativeResize="0"/>
          <p:nvPr/>
        </p:nvPicPr>
        <p:blipFill>
          <a:blip r:embed="rId6">
            <a:alphaModFix/>
          </a:blip>
          <a:stretch>
            <a:fillRect/>
          </a:stretch>
        </p:blipFill>
        <p:spPr>
          <a:xfrm>
            <a:off x="5132401" y="5344475"/>
            <a:ext cx="1708136" cy="1139100"/>
          </a:xfrm>
          <a:prstGeom prst="rect">
            <a:avLst/>
          </a:prstGeom>
          <a:noFill/>
          <a:ln>
            <a:noFill/>
          </a:ln>
        </p:spPr>
      </p:pic>
      <p:pic>
        <p:nvPicPr>
          <p:cNvPr id="363" name="Google Shape;363;gccd1e4a104_0_16"/>
          <p:cNvPicPr preferRelativeResize="0"/>
          <p:nvPr/>
        </p:nvPicPr>
        <p:blipFill>
          <a:blip r:embed="rId7">
            <a:alphaModFix/>
          </a:blip>
          <a:stretch>
            <a:fillRect/>
          </a:stretch>
        </p:blipFill>
        <p:spPr>
          <a:xfrm>
            <a:off x="7536288" y="5326617"/>
            <a:ext cx="1676300" cy="1160370"/>
          </a:xfrm>
          <a:prstGeom prst="rect">
            <a:avLst/>
          </a:prstGeom>
          <a:noFill/>
          <a:ln>
            <a:noFill/>
          </a:ln>
        </p:spPr>
      </p:pic>
      <p:pic>
        <p:nvPicPr>
          <p:cNvPr id="364" name="Google Shape;364;gccd1e4a104_0_16"/>
          <p:cNvPicPr preferRelativeResize="0"/>
          <p:nvPr/>
        </p:nvPicPr>
        <p:blipFill>
          <a:blip r:embed="rId8">
            <a:alphaModFix/>
          </a:blip>
          <a:stretch>
            <a:fillRect/>
          </a:stretch>
        </p:blipFill>
        <p:spPr>
          <a:xfrm>
            <a:off x="9908350" y="5362850"/>
            <a:ext cx="1708125" cy="1102375"/>
          </a:xfrm>
          <a:prstGeom prst="rect">
            <a:avLst/>
          </a:prstGeom>
          <a:noFill/>
          <a:ln>
            <a:noFill/>
          </a:ln>
        </p:spPr>
      </p:pic>
      <p:pic>
        <p:nvPicPr>
          <p:cNvPr id="365" name="Google Shape;365;gccd1e4a104_0_16"/>
          <p:cNvPicPr preferRelativeResize="0"/>
          <p:nvPr/>
        </p:nvPicPr>
        <p:blipFill rotWithShape="1">
          <a:blip r:embed="rId9">
            <a:alphaModFix/>
          </a:blip>
          <a:srcRect l="23548" r="17611"/>
          <a:stretch/>
        </p:blipFill>
        <p:spPr>
          <a:xfrm>
            <a:off x="9940175" y="3102646"/>
            <a:ext cx="1676298" cy="17806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Topics:</a:t>
            </a:r>
            <a:endParaRPr/>
          </a:p>
        </p:txBody>
      </p:sp>
      <p:sp>
        <p:nvSpPr>
          <p:cNvPr id="107" name="Google Shape;107;p3"/>
          <p:cNvSpPr txBox="1">
            <a:spLocks noGrp="1"/>
          </p:cNvSpPr>
          <p:nvPr>
            <p:ph type="body" idx="1"/>
          </p:nvPr>
        </p:nvSpPr>
        <p:spPr>
          <a:xfrm>
            <a:off x="838200" y="1623101"/>
            <a:ext cx="10515600" cy="4554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The Standard American Diet</a:t>
            </a:r>
            <a:endParaRPr/>
          </a:p>
          <a:p>
            <a:pPr marL="457200" lvl="0" indent="-342900" algn="l" rtl="0">
              <a:lnSpc>
                <a:spcPct val="90000"/>
              </a:lnSpc>
              <a:spcBef>
                <a:spcPts val="0"/>
              </a:spcBef>
              <a:spcAft>
                <a:spcPts val="0"/>
              </a:spcAft>
              <a:buSzPts val="1800"/>
              <a:buChar char="•"/>
            </a:pPr>
            <a:r>
              <a:rPr lang="en-US"/>
              <a:t>Nourishing Yourself with Fats, Carbohydrates, and Protein</a:t>
            </a:r>
            <a:endParaRPr/>
          </a:p>
          <a:p>
            <a:pPr marL="457200" lvl="0" indent="-342900" algn="l" rtl="0">
              <a:lnSpc>
                <a:spcPct val="90000"/>
              </a:lnSpc>
              <a:spcBef>
                <a:spcPts val="0"/>
              </a:spcBef>
              <a:spcAft>
                <a:spcPts val="0"/>
              </a:spcAft>
              <a:buSzPts val="1800"/>
              <a:buChar char="•"/>
            </a:pPr>
            <a:r>
              <a:rPr lang="en-US"/>
              <a:t>Reading Food Labels</a:t>
            </a:r>
            <a:endParaRPr/>
          </a:p>
          <a:p>
            <a:pPr marL="457200" lvl="0" indent="-342900" algn="l" rtl="0">
              <a:lnSpc>
                <a:spcPct val="90000"/>
              </a:lnSpc>
              <a:spcBef>
                <a:spcPts val="0"/>
              </a:spcBef>
              <a:spcAft>
                <a:spcPts val="0"/>
              </a:spcAft>
              <a:buSzPts val="1800"/>
              <a:buChar char="•"/>
            </a:pPr>
            <a:r>
              <a:rPr lang="en-US"/>
              <a:t>Whole Foods, Plant-Based Diets</a:t>
            </a:r>
            <a:endParaRPr/>
          </a:p>
          <a:p>
            <a:pPr marL="457200" lvl="0" indent="-342900" algn="l" rtl="0">
              <a:lnSpc>
                <a:spcPct val="90000"/>
              </a:lnSpc>
              <a:spcBef>
                <a:spcPts val="0"/>
              </a:spcBef>
              <a:spcAft>
                <a:spcPts val="0"/>
              </a:spcAft>
              <a:buSzPts val="1800"/>
              <a:buChar char="•"/>
            </a:pPr>
            <a:r>
              <a:rPr lang="en-US"/>
              <a:t>Strategies for Digestion</a:t>
            </a:r>
            <a:endParaRPr/>
          </a:p>
          <a:p>
            <a:pPr marL="457200" lvl="0" indent="-342900" algn="l" rtl="0">
              <a:lnSpc>
                <a:spcPct val="90000"/>
              </a:lnSpc>
              <a:spcBef>
                <a:spcPts val="0"/>
              </a:spcBef>
              <a:spcAft>
                <a:spcPts val="0"/>
              </a:spcAft>
              <a:buSzPts val="1800"/>
              <a:buChar char="•"/>
            </a:pPr>
            <a:r>
              <a:rPr lang="en-US"/>
              <a:t>Healthy Habits</a:t>
            </a:r>
            <a:endParaRPr/>
          </a:p>
          <a:p>
            <a:pPr marL="457200" lvl="0" indent="-342900" algn="l" rtl="0">
              <a:lnSpc>
                <a:spcPct val="90000"/>
              </a:lnSpc>
              <a:spcBef>
                <a:spcPts val="0"/>
              </a:spcBef>
              <a:spcAft>
                <a:spcPts val="0"/>
              </a:spcAft>
              <a:buSzPts val="1800"/>
              <a:buChar char="•"/>
            </a:pPr>
            <a:r>
              <a:rPr lang="en-US"/>
              <a:t>Eating on the Go &amp; Grocery Shopping</a:t>
            </a:r>
            <a:endParaRPr/>
          </a:p>
        </p:txBody>
      </p:sp>
      <p:pic>
        <p:nvPicPr>
          <p:cNvPr id="108" name="Google Shape;108;p3"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ccd1e4a104_0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Strategies for Healthy Digestion</a:t>
            </a:r>
            <a:endParaRPr/>
          </a:p>
        </p:txBody>
      </p:sp>
      <p:sp>
        <p:nvSpPr>
          <p:cNvPr id="371" name="Google Shape;371;gccd1e4a104_0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a:t>Digestion Starts in the Brain!</a:t>
            </a:r>
            <a:endParaRPr/>
          </a:p>
        </p:txBody>
      </p:sp>
      <p:pic>
        <p:nvPicPr>
          <p:cNvPr id="372" name="Google Shape;372;gccd1e4a104_0_0"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ccd1e4a104_0_10"/>
          <p:cNvSpPr txBox="1">
            <a:spLocks noGrp="1"/>
          </p:cNvSpPr>
          <p:nvPr>
            <p:ph type="title"/>
          </p:nvPr>
        </p:nvSpPr>
        <p:spPr>
          <a:xfrm>
            <a:off x="838200" y="365125"/>
            <a:ext cx="4294200" cy="86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Digestion</a:t>
            </a:r>
            <a:endParaRPr/>
          </a:p>
        </p:txBody>
      </p:sp>
      <p:sp>
        <p:nvSpPr>
          <p:cNvPr id="378" name="Google Shape;378;gccd1e4a104_0_10"/>
          <p:cNvSpPr txBox="1">
            <a:spLocks noGrp="1"/>
          </p:cNvSpPr>
          <p:nvPr>
            <p:ph type="body" idx="1"/>
          </p:nvPr>
        </p:nvSpPr>
        <p:spPr>
          <a:xfrm>
            <a:off x="838200" y="1418401"/>
            <a:ext cx="10515600" cy="4758600"/>
          </a:xfrm>
          <a:prstGeom prst="rect">
            <a:avLst/>
          </a:prstGeom>
          <a:noFill/>
          <a:ln>
            <a:noFill/>
          </a:ln>
        </p:spPr>
        <p:txBody>
          <a:bodyPr spcFirstLastPara="1" wrap="square" lIns="91425" tIns="45700" rIns="91425" bIns="45700" anchor="t" anchorCtr="0">
            <a:normAutofit/>
          </a:bodyPr>
          <a:lstStyle/>
          <a:p>
            <a:pPr marL="0" lvl="1" indent="0" algn="l" rtl="0">
              <a:lnSpc>
                <a:spcPct val="90000"/>
              </a:lnSpc>
              <a:spcBef>
                <a:spcPts val="500"/>
              </a:spcBef>
              <a:spcAft>
                <a:spcPts val="0"/>
              </a:spcAft>
              <a:buClr>
                <a:schemeClr val="dk1"/>
              </a:buClr>
              <a:buSzPts val="2400"/>
              <a:buNone/>
            </a:pPr>
            <a:r>
              <a:rPr lang="en-US" sz="2800"/>
              <a:t>Digestion is heavily influenced by the state of mind and environment we are in while eating.</a:t>
            </a:r>
            <a:endParaRPr sz="2800"/>
          </a:p>
          <a:p>
            <a:pPr marL="0" lvl="1" indent="0" algn="l" rtl="0">
              <a:lnSpc>
                <a:spcPct val="90000"/>
              </a:lnSpc>
              <a:spcBef>
                <a:spcPts val="500"/>
              </a:spcBef>
              <a:spcAft>
                <a:spcPts val="0"/>
              </a:spcAft>
              <a:buClr>
                <a:schemeClr val="dk1"/>
              </a:buClr>
              <a:buSzPts val="2400"/>
              <a:buNone/>
            </a:pPr>
            <a:r>
              <a:rPr lang="en-US" sz="2800"/>
              <a:t>Have you ever eaten food or a meal while:</a:t>
            </a:r>
            <a:endParaRPr sz="2800"/>
          </a:p>
          <a:p>
            <a:pPr marL="457200" lvl="0" indent="-342900" algn="l" rtl="0">
              <a:lnSpc>
                <a:spcPct val="90000"/>
              </a:lnSpc>
              <a:spcBef>
                <a:spcPts val="500"/>
              </a:spcBef>
              <a:spcAft>
                <a:spcPts val="0"/>
              </a:spcAft>
              <a:buSzPts val="1800"/>
              <a:buChar char="●"/>
            </a:pPr>
            <a:r>
              <a:rPr lang="en-US"/>
              <a:t>In the car?</a:t>
            </a:r>
            <a:endParaRPr/>
          </a:p>
          <a:p>
            <a:pPr marL="457200" lvl="0" indent="-342900" algn="l" rtl="0">
              <a:lnSpc>
                <a:spcPct val="90000"/>
              </a:lnSpc>
              <a:spcBef>
                <a:spcPts val="0"/>
              </a:spcBef>
              <a:spcAft>
                <a:spcPts val="0"/>
              </a:spcAft>
              <a:buSzPts val="1800"/>
              <a:buChar char="●"/>
            </a:pPr>
            <a:r>
              <a:rPr lang="en-US"/>
              <a:t>Talking on the phone?</a:t>
            </a:r>
            <a:endParaRPr/>
          </a:p>
          <a:p>
            <a:pPr marL="457200" lvl="0" indent="-342900" algn="l" rtl="0">
              <a:lnSpc>
                <a:spcPct val="90000"/>
              </a:lnSpc>
              <a:spcBef>
                <a:spcPts val="0"/>
              </a:spcBef>
              <a:spcAft>
                <a:spcPts val="0"/>
              </a:spcAft>
              <a:buSzPts val="1800"/>
              <a:buChar char="●"/>
            </a:pPr>
            <a:r>
              <a:rPr lang="en-US"/>
              <a:t>Working at a desk?</a:t>
            </a:r>
            <a:endParaRPr/>
          </a:p>
          <a:p>
            <a:pPr marL="457200" lvl="0" indent="-342900" algn="l" rtl="0">
              <a:lnSpc>
                <a:spcPct val="90000"/>
              </a:lnSpc>
              <a:spcBef>
                <a:spcPts val="0"/>
              </a:spcBef>
              <a:spcAft>
                <a:spcPts val="0"/>
              </a:spcAft>
              <a:buSzPts val="1800"/>
              <a:buChar char="●"/>
            </a:pPr>
            <a:r>
              <a:rPr lang="en-US"/>
              <a:t>Surfing the internet on your phone?</a:t>
            </a:r>
            <a:endParaRPr/>
          </a:p>
          <a:p>
            <a:pPr marL="457200" lvl="0" indent="-342900" algn="l" rtl="0">
              <a:lnSpc>
                <a:spcPct val="90000"/>
              </a:lnSpc>
              <a:spcBef>
                <a:spcPts val="0"/>
              </a:spcBef>
              <a:spcAft>
                <a:spcPts val="0"/>
              </a:spcAft>
              <a:buSzPts val="1800"/>
              <a:buChar char="●"/>
            </a:pPr>
            <a:r>
              <a:rPr lang="en-US"/>
              <a:t>Watching TV?</a:t>
            </a:r>
            <a:endParaRPr/>
          </a:p>
          <a:p>
            <a:pPr marL="457200" lvl="0" indent="-342900" algn="l" rtl="0">
              <a:lnSpc>
                <a:spcPct val="90000"/>
              </a:lnSpc>
              <a:spcBef>
                <a:spcPts val="0"/>
              </a:spcBef>
              <a:spcAft>
                <a:spcPts val="0"/>
              </a:spcAft>
              <a:buSzPts val="1800"/>
              <a:buChar char="●"/>
            </a:pPr>
            <a:r>
              <a:rPr lang="en-US"/>
              <a:t>While in a hurry?</a:t>
            </a:r>
            <a:endParaRPr/>
          </a:p>
          <a:p>
            <a:pPr marL="0" lvl="0" indent="0" algn="l" rtl="0">
              <a:lnSpc>
                <a:spcPct val="90000"/>
              </a:lnSpc>
              <a:spcBef>
                <a:spcPts val="500"/>
              </a:spcBef>
              <a:spcAft>
                <a:spcPts val="0"/>
              </a:spcAft>
              <a:buNone/>
            </a:pPr>
            <a:r>
              <a:rPr lang="en-US"/>
              <a:t>All these activities have the potential to affect your digestion in a negative way!</a:t>
            </a:r>
            <a:endParaRPr/>
          </a:p>
        </p:txBody>
      </p:sp>
      <p:pic>
        <p:nvPicPr>
          <p:cNvPr id="379" name="Google Shape;379;gccd1e4a104_0_10"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3"/>
          <p:cNvSpPr txBox="1">
            <a:spLocks noGrp="1"/>
          </p:cNvSpPr>
          <p:nvPr>
            <p:ph type="body" idx="1"/>
          </p:nvPr>
        </p:nvSpPr>
        <p:spPr>
          <a:xfrm>
            <a:off x="7106575" y="1825625"/>
            <a:ext cx="4247100" cy="435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a:t>When we eat in a stressed state, our digestive processes are slowed or stopped.</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In today’s world, many people are in a constant state of stress - leading to a chronic sympathetic state.</a:t>
            </a:r>
            <a:endParaRPr/>
          </a:p>
          <a:p>
            <a:pPr marL="228600" lvl="0" indent="-50800" algn="l" rtl="0">
              <a:lnSpc>
                <a:spcPct val="90000"/>
              </a:lnSpc>
              <a:spcBef>
                <a:spcPts val="1000"/>
              </a:spcBef>
              <a:spcAft>
                <a:spcPts val="0"/>
              </a:spcAft>
              <a:buClr>
                <a:schemeClr val="dk1"/>
              </a:buClr>
              <a:buSzPts val="2800"/>
              <a:buNone/>
            </a:pPr>
            <a:endParaRPr/>
          </a:p>
        </p:txBody>
      </p:sp>
      <p:pic>
        <p:nvPicPr>
          <p:cNvPr id="385" name="Google Shape;385;p33"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386" name="Google Shape;386;p33"/>
          <p:cNvPicPr preferRelativeResize="0"/>
          <p:nvPr/>
        </p:nvPicPr>
        <p:blipFill>
          <a:blip r:embed="rId4">
            <a:alphaModFix/>
          </a:blip>
          <a:stretch>
            <a:fillRect/>
          </a:stretch>
        </p:blipFill>
        <p:spPr>
          <a:xfrm>
            <a:off x="591100" y="288225"/>
            <a:ext cx="6056375" cy="62815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4"/>
          <p:cNvSpPr txBox="1">
            <a:spLocks noGrp="1"/>
          </p:cNvSpPr>
          <p:nvPr>
            <p:ph type="title"/>
          </p:nvPr>
        </p:nvSpPr>
        <p:spPr>
          <a:xfrm>
            <a:off x="472650" y="323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Strategies for Healthy Digestion</a:t>
            </a:r>
            <a:endParaRPr/>
          </a:p>
        </p:txBody>
      </p:sp>
      <p:sp>
        <p:nvSpPr>
          <p:cNvPr id="392" name="Google Shape;392;p34"/>
          <p:cNvSpPr txBox="1">
            <a:spLocks noGrp="1"/>
          </p:cNvSpPr>
          <p:nvPr>
            <p:ph type="body" idx="1"/>
          </p:nvPr>
        </p:nvSpPr>
        <p:spPr>
          <a:xfrm>
            <a:off x="633475" y="1416200"/>
            <a:ext cx="10515600" cy="517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400"/>
              <a:t>1. Turn off all electronic devices, including TV’s, phones, tablets, and computers during meals</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2. Take time to put food on the plate and find a comfortable place to eat sitting down - not at a work desk</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3. Take ten deep, slow breaths before beginning to eat (this is a powerful way to create a parasympathetic state)</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4. Put the fork down between bites and focus on chewing</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5. Limit fluid intake during meals </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6. Practice mindful eating - avoid multitasking; just eat. Savor your food and take note of how you feel before, during, and after meals</a:t>
            </a:r>
            <a:endParaRPr sz="2400"/>
          </a:p>
        </p:txBody>
      </p:sp>
      <p:pic>
        <p:nvPicPr>
          <p:cNvPr id="393" name="Google Shape;393;p34"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Indigestion Fighters</a:t>
            </a:r>
            <a:endParaRPr/>
          </a:p>
        </p:txBody>
      </p:sp>
      <p:sp>
        <p:nvSpPr>
          <p:cNvPr id="399" name="Google Shape;399;p35"/>
          <p:cNvSpPr txBox="1">
            <a:spLocks noGrp="1"/>
          </p:cNvSpPr>
          <p:nvPr>
            <p:ph type="body" idx="1"/>
          </p:nvPr>
        </p:nvSpPr>
        <p:spPr>
          <a:xfrm>
            <a:off x="838200" y="1825625"/>
            <a:ext cx="7847700" cy="435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Feeling bloated or having indigestion? Try these!</a:t>
            </a:r>
            <a:endParaRPr/>
          </a:p>
          <a:p>
            <a:pPr marL="457200" lvl="0" indent="-342900" algn="l" rtl="0">
              <a:lnSpc>
                <a:spcPct val="90000"/>
              </a:lnSpc>
              <a:spcBef>
                <a:spcPts val="0"/>
              </a:spcBef>
              <a:spcAft>
                <a:spcPts val="0"/>
              </a:spcAft>
              <a:buSzPts val="1800"/>
              <a:buChar char="●"/>
            </a:pPr>
            <a:r>
              <a:rPr lang="en-US"/>
              <a:t>Fennel</a:t>
            </a:r>
            <a:endParaRPr/>
          </a:p>
          <a:p>
            <a:pPr marL="457200" lvl="0" indent="-342900" algn="l" rtl="0">
              <a:lnSpc>
                <a:spcPct val="90000"/>
              </a:lnSpc>
              <a:spcBef>
                <a:spcPts val="0"/>
              </a:spcBef>
              <a:spcAft>
                <a:spcPts val="0"/>
              </a:spcAft>
              <a:buSzPts val="1800"/>
              <a:buChar char="●"/>
            </a:pPr>
            <a:r>
              <a:rPr lang="en-US"/>
              <a:t>Ginger</a:t>
            </a:r>
            <a:endParaRPr/>
          </a:p>
          <a:p>
            <a:pPr marL="457200" lvl="0" indent="-342900" algn="l" rtl="0">
              <a:lnSpc>
                <a:spcPct val="90000"/>
              </a:lnSpc>
              <a:spcBef>
                <a:spcPts val="0"/>
              </a:spcBef>
              <a:spcAft>
                <a:spcPts val="0"/>
              </a:spcAft>
              <a:buSzPts val="1800"/>
              <a:buChar char="●"/>
            </a:pPr>
            <a:r>
              <a:rPr lang="en-US"/>
              <a:t>Cinnamon</a:t>
            </a:r>
            <a:endParaRPr/>
          </a:p>
          <a:p>
            <a:pPr marL="457200" lvl="0" indent="-342900" algn="l" rtl="0">
              <a:lnSpc>
                <a:spcPct val="90000"/>
              </a:lnSpc>
              <a:spcBef>
                <a:spcPts val="0"/>
              </a:spcBef>
              <a:spcAft>
                <a:spcPts val="0"/>
              </a:spcAft>
              <a:buSzPts val="1800"/>
              <a:buChar char="●"/>
            </a:pPr>
            <a:r>
              <a:rPr lang="en-US"/>
              <a:t>Lemon</a:t>
            </a:r>
            <a:endParaRPr/>
          </a:p>
          <a:p>
            <a:pPr marL="457200" lvl="0" indent="-342900" algn="l" rtl="0">
              <a:spcBef>
                <a:spcPts val="0"/>
              </a:spcBef>
              <a:spcAft>
                <a:spcPts val="0"/>
              </a:spcAft>
              <a:buSzPts val="1800"/>
              <a:buChar char="●"/>
            </a:pPr>
            <a:r>
              <a:rPr lang="en-US"/>
              <a:t>Cayenne or black pepper</a:t>
            </a:r>
            <a:endParaRPr/>
          </a:p>
          <a:p>
            <a:pPr marL="457200" lvl="0" indent="-342900" algn="l" rtl="0">
              <a:lnSpc>
                <a:spcPct val="90000"/>
              </a:lnSpc>
              <a:spcBef>
                <a:spcPts val="0"/>
              </a:spcBef>
              <a:spcAft>
                <a:spcPts val="0"/>
              </a:spcAft>
              <a:buSzPts val="1800"/>
              <a:buChar char="●"/>
            </a:pPr>
            <a:r>
              <a:rPr lang="en-US"/>
              <a:t>Apple cider vinegar</a:t>
            </a:r>
            <a:endParaRPr/>
          </a:p>
          <a:p>
            <a:pPr marL="914400" lvl="1" indent="-342900" algn="l" rtl="0">
              <a:lnSpc>
                <a:spcPct val="90000"/>
              </a:lnSpc>
              <a:spcBef>
                <a:spcPts val="0"/>
              </a:spcBef>
              <a:spcAft>
                <a:spcPts val="0"/>
              </a:spcAft>
              <a:buSzPts val="1800"/>
              <a:buChar char="○"/>
            </a:pPr>
            <a:r>
              <a:rPr lang="en-US"/>
              <a:t>Lowers post meal blood sugar, slows carbohydrate absorption, and improves satiety</a:t>
            </a:r>
            <a:endParaRPr/>
          </a:p>
        </p:txBody>
      </p:sp>
      <p:pic>
        <p:nvPicPr>
          <p:cNvPr id="400" name="Google Shape;400;p35"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01" name="Google Shape;401;p35"/>
          <p:cNvPicPr preferRelativeResize="0"/>
          <p:nvPr/>
        </p:nvPicPr>
        <p:blipFill>
          <a:blip r:embed="rId4">
            <a:alphaModFix/>
          </a:blip>
          <a:stretch>
            <a:fillRect/>
          </a:stretch>
        </p:blipFill>
        <p:spPr>
          <a:xfrm>
            <a:off x="9920100" y="2120937"/>
            <a:ext cx="2029600" cy="1256600"/>
          </a:xfrm>
          <a:prstGeom prst="rect">
            <a:avLst/>
          </a:prstGeom>
          <a:noFill/>
          <a:ln>
            <a:noFill/>
          </a:ln>
        </p:spPr>
      </p:pic>
      <p:pic>
        <p:nvPicPr>
          <p:cNvPr id="402" name="Google Shape;402;p35"/>
          <p:cNvPicPr preferRelativeResize="0"/>
          <p:nvPr/>
        </p:nvPicPr>
        <p:blipFill>
          <a:blip r:embed="rId5">
            <a:alphaModFix/>
          </a:blip>
          <a:stretch>
            <a:fillRect/>
          </a:stretch>
        </p:blipFill>
        <p:spPr>
          <a:xfrm>
            <a:off x="8472700" y="3377551"/>
            <a:ext cx="1775780" cy="1017674"/>
          </a:xfrm>
          <a:prstGeom prst="rect">
            <a:avLst/>
          </a:prstGeom>
          <a:noFill/>
          <a:ln>
            <a:noFill/>
          </a:ln>
        </p:spPr>
      </p:pic>
      <p:pic>
        <p:nvPicPr>
          <p:cNvPr id="403" name="Google Shape;403;p35"/>
          <p:cNvPicPr preferRelativeResize="0"/>
          <p:nvPr/>
        </p:nvPicPr>
        <p:blipFill>
          <a:blip r:embed="rId6">
            <a:alphaModFix/>
          </a:blip>
          <a:stretch>
            <a:fillRect/>
          </a:stretch>
        </p:blipFill>
        <p:spPr>
          <a:xfrm>
            <a:off x="10397800" y="4395224"/>
            <a:ext cx="1434926" cy="1017675"/>
          </a:xfrm>
          <a:prstGeom prst="rect">
            <a:avLst/>
          </a:prstGeom>
          <a:noFill/>
          <a:ln>
            <a:noFill/>
          </a:ln>
        </p:spPr>
      </p:pic>
      <p:pic>
        <p:nvPicPr>
          <p:cNvPr id="404" name="Google Shape;404;p35"/>
          <p:cNvPicPr preferRelativeResize="0"/>
          <p:nvPr/>
        </p:nvPicPr>
        <p:blipFill>
          <a:blip r:embed="rId7">
            <a:alphaModFix/>
          </a:blip>
          <a:stretch>
            <a:fillRect/>
          </a:stretch>
        </p:blipFill>
        <p:spPr>
          <a:xfrm>
            <a:off x="8472700" y="1125951"/>
            <a:ext cx="1246848" cy="1850875"/>
          </a:xfrm>
          <a:prstGeom prst="rect">
            <a:avLst/>
          </a:prstGeom>
          <a:noFill/>
          <a:ln>
            <a:noFill/>
          </a:ln>
        </p:spPr>
      </p:pic>
      <p:pic>
        <p:nvPicPr>
          <p:cNvPr id="405" name="Google Shape;405;p35"/>
          <p:cNvPicPr preferRelativeResize="0"/>
          <p:nvPr/>
        </p:nvPicPr>
        <p:blipFill rotWithShape="1">
          <a:blip r:embed="rId8">
            <a:alphaModFix/>
          </a:blip>
          <a:srcRect l="24081" r="22604"/>
          <a:stretch/>
        </p:blipFill>
        <p:spPr>
          <a:xfrm>
            <a:off x="8783700" y="4795950"/>
            <a:ext cx="935850" cy="1755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be6b567ebf_0_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Healthy Habits</a:t>
            </a:r>
            <a:endParaRPr/>
          </a:p>
        </p:txBody>
      </p:sp>
      <p:sp>
        <p:nvSpPr>
          <p:cNvPr id="411" name="Google Shape;411;gbe6b567ebf_0_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a:t>Breakfast, Water, Sleep, and More</a:t>
            </a:r>
            <a:endParaRPr/>
          </a:p>
        </p:txBody>
      </p:sp>
      <p:pic>
        <p:nvPicPr>
          <p:cNvPr id="412" name="Google Shape;412;gbe6b567ebf_0_7"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13" name="Google Shape;413;gbe6b567ebf_0_7"/>
          <p:cNvPicPr preferRelativeResize="0"/>
          <p:nvPr/>
        </p:nvPicPr>
        <p:blipFill>
          <a:blip r:embed="rId4">
            <a:alphaModFix/>
          </a:blip>
          <a:stretch>
            <a:fillRect/>
          </a:stretch>
        </p:blipFill>
        <p:spPr>
          <a:xfrm>
            <a:off x="6607775" y="3279625"/>
            <a:ext cx="4378575" cy="1963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7"/>
          <p:cNvSpPr txBox="1">
            <a:spLocks noGrp="1"/>
          </p:cNvSpPr>
          <p:nvPr>
            <p:ph type="title"/>
          </p:nvPr>
        </p:nvSpPr>
        <p:spPr>
          <a:xfrm>
            <a:off x="823575" y="224275"/>
            <a:ext cx="3885000" cy="100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Breakfast</a:t>
            </a:r>
            <a:endParaRPr/>
          </a:p>
        </p:txBody>
      </p:sp>
      <p:sp>
        <p:nvSpPr>
          <p:cNvPr id="420" name="Google Shape;420;p37"/>
          <p:cNvSpPr txBox="1">
            <a:spLocks noGrp="1"/>
          </p:cNvSpPr>
          <p:nvPr>
            <p:ph type="body" idx="1"/>
          </p:nvPr>
        </p:nvSpPr>
        <p:spPr>
          <a:xfrm>
            <a:off x="297175" y="1228375"/>
            <a:ext cx="5771100" cy="46815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Eat within 1 hour of waking up</a:t>
            </a:r>
            <a:endParaRPr/>
          </a:p>
          <a:p>
            <a:pPr marL="914400" lvl="1" indent="-342900" algn="l" rtl="0">
              <a:lnSpc>
                <a:spcPct val="90000"/>
              </a:lnSpc>
              <a:spcBef>
                <a:spcPts val="0"/>
              </a:spcBef>
              <a:spcAft>
                <a:spcPts val="0"/>
              </a:spcAft>
              <a:buSzPts val="1800"/>
              <a:buChar char="○"/>
            </a:pPr>
            <a:r>
              <a:rPr lang="en-US"/>
              <a:t>This will kickstart your metabolism and give your body fuel</a:t>
            </a:r>
            <a:endParaRPr/>
          </a:p>
          <a:p>
            <a:pPr marL="914400" lvl="1" indent="-342900" algn="l" rtl="0">
              <a:lnSpc>
                <a:spcPct val="90000"/>
              </a:lnSpc>
              <a:spcBef>
                <a:spcPts val="0"/>
              </a:spcBef>
              <a:spcAft>
                <a:spcPts val="0"/>
              </a:spcAft>
              <a:buSzPts val="1800"/>
              <a:buChar char="○"/>
            </a:pPr>
            <a:r>
              <a:rPr lang="en-US"/>
              <a:t>If food is not eaten, the 10-12 hour fast your body has been in lengthens, which can be accompanied by fatigue, mood changes, and headaches</a:t>
            </a:r>
            <a:endParaRPr/>
          </a:p>
          <a:p>
            <a:pPr marL="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In order to reap the benefits of breakfast - no late night snacking</a:t>
            </a:r>
            <a:endParaRPr/>
          </a:p>
        </p:txBody>
      </p:sp>
      <p:pic>
        <p:nvPicPr>
          <p:cNvPr id="421" name="Google Shape;421;p37"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422" name="Google Shape;422;p37"/>
          <p:cNvSpPr txBox="1"/>
          <p:nvPr/>
        </p:nvSpPr>
        <p:spPr>
          <a:xfrm>
            <a:off x="6316925" y="1462250"/>
            <a:ext cx="5515800" cy="3509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latin typeface="Calibri"/>
                <a:ea typeface="Calibri"/>
                <a:cs typeface="Calibri"/>
                <a:sym typeface="Calibri"/>
              </a:rPr>
              <a:t>The Benefits of Breakfast Include:</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Successful maintenance of weight loss</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Increased focus, decreased stress, better work performance </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Improved mood</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Increased longevity - yes! Research has shown breakfast lengthens lifespan</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Decreased risk of heart disease</a:t>
            </a:r>
            <a:endParaRPr sz="2400">
              <a:latin typeface="Calibri"/>
              <a:ea typeface="Calibri"/>
              <a:cs typeface="Calibri"/>
              <a:sym typeface="Calibri"/>
            </a:endParaRPr>
          </a:p>
          <a:p>
            <a:pPr marL="457200" lvl="0" indent="-381000" algn="l" rtl="0">
              <a:spcBef>
                <a:spcPts val="0"/>
              </a:spcBef>
              <a:spcAft>
                <a:spcPts val="0"/>
              </a:spcAft>
              <a:buSzPts val="2400"/>
              <a:buFont typeface="Calibri"/>
              <a:buAutoNum type="arabicPeriod"/>
            </a:pPr>
            <a:r>
              <a:rPr lang="en-US" sz="2400">
                <a:latin typeface="Calibri"/>
                <a:ea typeface="Calibri"/>
                <a:cs typeface="Calibri"/>
                <a:sym typeface="Calibri"/>
              </a:rPr>
              <a:t>Decreased risk of developing diabetes</a:t>
            </a:r>
            <a:endParaRPr sz="2400">
              <a:latin typeface="Calibri"/>
              <a:ea typeface="Calibri"/>
              <a:cs typeface="Calibri"/>
              <a:sym typeface="Calibri"/>
            </a:endParaRPr>
          </a:p>
        </p:txBody>
      </p:sp>
      <p:pic>
        <p:nvPicPr>
          <p:cNvPr id="423" name="Google Shape;423;p37"/>
          <p:cNvPicPr preferRelativeResize="0"/>
          <p:nvPr/>
        </p:nvPicPr>
        <p:blipFill>
          <a:blip r:embed="rId4">
            <a:alphaModFix/>
          </a:blip>
          <a:stretch>
            <a:fillRect/>
          </a:stretch>
        </p:blipFill>
        <p:spPr>
          <a:xfrm>
            <a:off x="6068275" y="5230000"/>
            <a:ext cx="1722225" cy="1291676"/>
          </a:xfrm>
          <a:prstGeom prst="rect">
            <a:avLst/>
          </a:prstGeom>
          <a:noFill/>
          <a:ln>
            <a:noFill/>
          </a:ln>
        </p:spPr>
      </p:pic>
      <p:pic>
        <p:nvPicPr>
          <p:cNvPr id="424" name="Google Shape;424;p37"/>
          <p:cNvPicPr preferRelativeResize="0"/>
          <p:nvPr/>
        </p:nvPicPr>
        <p:blipFill>
          <a:blip r:embed="rId5">
            <a:alphaModFix/>
          </a:blip>
          <a:stretch>
            <a:fillRect/>
          </a:stretch>
        </p:blipFill>
        <p:spPr>
          <a:xfrm>
            <a:off x="8152350" y="5162100"/>
            <a:ext cx="1427475" cy="1427475"/>
          </a:xfrm>
          <a:prstGeom prst="rect">
            <a:avLst/>
          </a:prstGeom>
          <a:noFill/>
          <a:ln>
            <a:noFill/>
          </a:ln>
        </p:spPr>
      </p:pic>
      <p:pic>
        <p:nvPicPr>
          <p:cNvPr id="425" name="Google Shape;425;p37"/>
          <p:cNvPicPr preferRelativeResize="0"/>
          <p:nvPr/>
        </p:nvPicPr>
        <p:blipFill>
          <a:blip r:embed="rId6">
            <a:alphaModFix/>
          </a:blip>
          <a:stretch>
            <a:fillRect/>
          </a:stretch>
        </p:blipFill>
        <p:spPr>
          <a:xfrm>
            <a:off x="9941675" y="5391454"/>
            <a:ext cx="1722224" cy="9687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Non-Breakfast Eaters</a:t>
            </a:r>
            <a:endParaRPr/>
          </a:p>
        </p:txBody>
      </p:sp>
      <p:sp>
        <p:nvSpPr>
          <p:cNvPr id="431" name="Google Shape;431;p38"/>
          <p:cNvSpPr txBox="1">
            <a:spLocks noGrp="1"/>
          </p:cNvSpPr>
          <p:nvPr>
            <p:ph type="body" idx="1"/>
          </p:nvPr>
        </p:nvSpPr>
        <p:spPr>
          <a:xfrm>
            <a:off x="858975" y="151855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Strategies for those who don’t have time or don’t like to eat breakfast:</a:t>
            </a:r>
            <a:endParaRPr/>
          </a:p>
          <a:p>
            <a:pPr marL="457200" lvl="0" indent="-342900" algn="l" rtl="0">
              <a:lnSpc>
                <a:spcPct val="90000"/>
              </a:lnSpc>
              <a:spcBef>
                <a:spcPts val="1000"/>
              </a:spcBef>
              <a:spcAft>
                <a:spcPts val="0"/>
              </a:spcAft>
              <a:buSzPts val="1800"/>
              <a:buChar char="●"/>
            </a:pPr>
            <a:r>
              <a:rPr lang="en-US"/>
              <a:t>Go to bed 15 minutes earlier and wake up 15 minutes earlier in the morning</a:t>
            </a:r>
            <a:endParaRPr/>
          </a:p>
          <a:p>
            <a:pPr marL="457200" lvl="0" indent="-342900" algn="l" rtl="0">
              <a:lnSpc>
                <a:spcPct val="90000"/>
              </a:lnSpc>
              <a:spcBef>
                <a:spcPts val="0"/>
              </a:spcBef>
              <a:spcAft>
                <a:spcPts val="0"/>
              </a:spcAft>
              <a:buSzPts val="1800"/>
              <a:buChar char="●"/>
            </a:pPr>
            <a:r>
              <a:rPr lang="en-US"/>
              <a:t>Make extra dinner the night before and package up leftovers for the next morning</a:t>
            </a:r>
            <a:endParaRPr/>
          </a:p>
          <a:p>
            <a:pPr marL="457200" lvl="0" indent="-342900" algn="l" rtl="0">
              <a:lnSpc>
                <a:spcPct val="90000"/>
              </a:lnSpc>
              <a:spcBef>
                <a:spcPts val="0"/>
              </a:spcBef>
              <a:spcAft>
                <a:spcPts val="0"/>
              </a:spcAft>
              <a:buSzPts val="1800"/>
              <a:buChar char="●"/>
            </a:pPr>
            <a:r>
              <a:rPr lang="en-US"/>
              <a:t>Meal prep! Make a big batch of oats on Sunday and divide them into enough servings to get you through the week</a:t>
            </a:r>
            <a:endParaRPr/>
          </a:p>
          <a:p>
            <a:pPr marL="457200" lvl="0" indent="-342900" algn="l" rtl="0">
              <a:lnSpc>
                <a:spcPct val="90000"/>
              </a:lnSpc>
              <a:spcBef>
                <a:spcPts val="0"/>
              </a:spcBef>
              <a:spcAft>
                <a:spcPts val="0"/>
              </a:spcAft>
              <a:buSzPts val="1800"/>
              <a:buChar char="●"/>
            </a:pPr>
            <a:r>
              <a:rPr lang="en-US"/>
              <a:t>Eating something is better than eating nothing</a:t>
            </a:r>
            <a:endParaRPr/>
          </a:p>
          <a:p>
            <a:pPr marL="914400" lvl="1" indent="-342900" algn="l" rtl="0">
              <a:lnSpc>
                <a:spcPct val="90000"/>
              </a:lnSpc>
              <a:spcBef>
                <a:spcPts val="0"/>
              </a:spcBef>
              <a:spcAft>
                <a:spcPts val="0"/>
              </a:spcAft>
              <a:buSzPts val="1800"/>
              <a:buChar char="○"/>
            </a:pPr>
            <a:r>
              <a:rPr lang="en-US"/>
              <a:t>Grab a handful of nuts or a piece of fruit </a:t>
            </a:r>
            <a:endParaRPr/>
          </a:p>
        </p:txBody>
      </p:sp>
      <p:pic>
        <p:nvPicPr>
          <p:cNvPr id="432" name="Google Shape;432;p38"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9"/>
          <p:cNvSpPr txBox="1">
            <a:spLocks noGrp="1"/>
          </p:cNvSpPr>
          <p:nvPr>
            <p:ph type="title"/>
          </p:nvPr>
        </p:nvSpPr>
        <p:spPr>
          <a:xfrm>
            <a:off x="552125" y="411225"/>
            <a:ext cx="10515600" cy="61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Water &amp; Sleep</a:t>
            </a:r>
            <a:endParaRPr sz="3600"/>
          </a:p>
        </p:txBody>
      </p:sp>
      <p:pic>
        <p:nvPicPr>
          <p:cNvPr id="438" name="Google Shape;438;p39"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439" name="Google Shape;439;p39"/>
          <p:cNvSpPr txBox="1"/>
          <p:nvPr/>
        </p:nvSpPr>
        <p:spPr>
          <a:xfrm>
            <a:off x="672475" y="1408851"/>
            <a:ext cx="5162400" cy="440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Water:</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Helps the body to hydrate, detoxify, maintain alertness, regulate body temperature, and protect joints and organs</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Fatigue, mental fogginess, headaches, and dry skin can often be improved or solved by drinking more water</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How Much Should I Be Drinking?</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Drink half your weight measured in pounds, in ounces, everyday</a:t>
            </a:r>
            <a:endParaRPr sz="2000">
              <a:solidFill>
                <a:schemeClr val="dk1"/>
              </a:solidFill>
              <a:latin typeface="Calibri"/>
              <a:ea typeface="Calibri"/>
              <a:cs typeface="Calibri"/>
              <a:sym typeface="Calibri"/>
            </a:endParaRPr>
          </a:p>
          <a:p>
            <a:pPr marL="914400" marR="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If you weigh 150 lbs, you would aim for 75 ounces per day</a:t>
            </a:r>
            <a:endParaRPr sz="2400">
              <a:solidFill>
                <a:schemeClr val="dk1"/>
              </a:solidFill>
              <a:latin typeface="Calibri"/>
              <a:ea typeface="Calibri"/>
              <a:cs typeface="Calibri"/>
              <a:sym typeface="Calibri"/>
            </a:endParaRPr>
          </a:p>
        </p:txBody>
      </p:sp>
      <p:sp>
        <p:nvSpPr>
          <p:cNvPr id="440" name="Google Shape;440;p39"/>
          <p:cNvSpPr txBox="1"/>
          <p:nvPr/>
        </p:nvSpPr>
        <p:spPr>
          <a:xfrm>
            <a:off x="6285700" y="1553775"/>
            <a:ext cx="5162400" cy="440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Sleep:</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While sleeping, the body recovers from the stress of the day and fights infection</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Adults need 7 to 9 hours of sleep and children need 10 to 14</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Problems Associated With Lack of Sleep:</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Sleep deprivation leads to an increase in the hormone ghrelin, which increases the desire for sweet carbohydrates</a:t>
            </a: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It also increases the stress hormone cortisol, which impacts blood sugar and can lead to insulin resistance and weight gain</a:t>
            </a:r>
            <a:endParaRPr sz="20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Tips for Better Sleep</a:t>
            </a:r>
            <a:endParaRPr/>
          </a:p>
        </p:txBody>
      </p:sp>
      <p:sp>
        <p:nvSpPr>
          <p:cNvPr id="446" name="Google Shape;446;p40"/>
          <p:cNvSpPr txBox="1">
            <a:spLocks noGrp="1"/>
          </p:cNvSpPr>
          <p:nvPr>
            <p:ph type="body" idx="1"/>
          </p:nvPr>
        </p:nvSpPr>
        <p:spPr>
          <a:xfrm>
            <a:off x="838200" y="1825625"/>
            <a:ext cx="10515600" cy="3701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1. Create a routine around sleep and wake cycles</a:t>
            </a:r>
            <a:endParaRPr/>
          </a:p>
          <a:p>
            <a:pPr marL="457200" lvl="0" indent="-342900" algn="l" rtl="0">
              <a:lnSpc>
                <a:spcPct val="90000"/>
              </a:lnSpc>
              <a:spcBef>
                <a:spcPts val="0"/>
              </a:spcBef>
              <a:spcAft>
                <a:spcPts val="0"/>
              </a:spcAft>
              <a:buSzPts val="1800"/>
              <a:buChar char="●"/>
            </a:pPr>
            <a:r>
              <a:rPr lang="en-US"/>
              <a:t>Go to sleep and wake up at the same time every day</a:t>
            </a:r>
            <a:endParaRPr/>
          </a:p>
          <a:p>
            <a:pPr marL="0" lvl="0" indent="0" algn="l" rtl="0">
              <a:lnSpc>
                <a:spcPct val="90000"/>
              </a:lnSpc>
              <a:spcBef>
                <a:spcPts val="0"/>
              </a:spcBef>
              <a:spcAft>
                <a:spcPts val="0"/>
              </a:spcAft>
              <a:buNone/>
            </a:pPr>
            <a:r>
              <a:rPr lang="en-US"/>
              <a:t>2. Sleep in a dark room</a:t>
            </a:r>
            <a:endParaRPr/>
          </a:p>
          <a:p>
            <a:pPr marL="0" lvl="0" indent="0" algn="l" rtl="0">
              <a:lnSpc>
                <a:spcPct val="90000"/>
              </a:lnSpc>
              <a:spcBef>
                <a:spcPts val="0"/>
              </a:spcBef>
              <a:spcAft>
                <a:spcPts val="0"/>
              </a:spcAft>
              <a:buNone/>
            </a:pPr>
            <a:r>
              <a:rPr lang="en-US"/>
              <a:t>3. Avoid all caffeine after noon</a:t>
            </a:r>
            <a:endParaRPr/>
          </a:p>
          <a:p>
            <a:pPr marL="0" lvl="0" indent="0" algn="l" rtl="0">
              <a:lnSpc>
                <a:spcPct val="90000"/>
              </a:lnSpc>
              <a:spcBef>
                <a:spcPts val="0"/>
              </a:spcBef>
              <a:spcAft>
                <a:spcPts val="0"/>
              </a:spcAft>
              <a:buNone/>
            </a:pPr>
            <a:r>
              <a:rPr lang="en-US"/>
              <a:t>4. Avoid alcohol</a:t>
            </a:r>
            <a:endParaRPr/>
          </a:p>
          <a:p>
            <a:pPr marL="0" lvl="0" indent="0" algn="l" rtl="0">
              <a:lnSpc>
                <a:spcPct val="90000"/>
              </a:lnSpc>
              <a:spcBef>
                <a:spcPts val="0"/>
              </a:spcBef>
              <a:spcAft>
                <a:spcPts val="0"/>
              </a:spcAft>
              <a:buNone/>
            </a:pPr>
            <a:r>
              <a:rPr lang="en-US"/>
              <a:t>5. Don’t eat, drink, or work in bed - it’s meant for sleeping!</a:t>
            </a:r>
            <a:endParaRPr/>
          </a:p>
          <a:p>
            <a:pPr marL="685800" lvl="1" indent="-76200" algn="l" rtl="0">
              <a:lnSpc>
                <a:spcPct val="90000"/>
              </a:lnSpc>
              <a:spcBef>
                <a:spcPts val="500"/>
              </a:spcBef>
              <a:spcAft>
                <a:spcPts val="0"/>
              </a:spcAft>
              <a:buClr>
                <a:schemeClr val="dk1"/>
              </a:buClr>
              <a:buSzPts val="2400"/>
              <a:buNone/>
            </a:pPr>
            <a:endParaRPr/>
          </a:p>
        </p:txBody>
      </p:sp>
      <p:pic>
        <p:nvPicPr>
          <p:cNvPr id="447" name="Google Shape;447;p40"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48" name="Google Shape;448;p40"/>
          <p:cNvPicPr preferRelativeResize="0"/>
          <p:nvPr/>
        </p:nvPicPr>
        <p:blipFill>
          <a:blip r:embed="rId4">
            <a:alphaModFix/>
          </a:blip>
          <a:stretch>
            <a:fillRect/>
          </a:stretch>
        </p:blipFill>
        <p:spPr>
          <a:xfrm>
            <a:off x="902575" y="4787893"/>
            <a:ext cx="2913900" cy="1524950"/>
          </a:xfrm>
          <a:prstGeom prst="rect">
            <a:avLst/>
          </a:prstGeom>
          <a:noFill/>
          <a:ln>
            <a:noFill/>
          </a:ln>
        </p:spPr>
      </p:pic>
      <p:pic>
        <p:nvPicPr>
          <p:cNvPr id="449" name="Google Shape;449;p40"/>
          <p:cNvPicPr preferRelativeResize="0"/>
          <p:nvPr/>
        </p:nvPicPr>
        <p:blipFill>
          <a:blip r:embed="rId5">
            <a:alphaModFix/>
          </a:blip>
          <a:stretch>
            <a:fillRect/>
          </a:stretch>
        </p:blipFill>
        <p:spPr>
          <a:xfrm>
            <a:off x="5621250" y="4787900"/>
            <a:ext cx="2711040" cy="1524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d5543c853_0_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Objectives:</a:t>
            </a:r>
            <a:endParaRPr/>
          </a:p>
        </p:txBody>
      </p:sp>
      <p:sp>
        <p:nvSpPr>
          <p:cNvPr id="115" name="Google Shape;115;gbd5543c853_0_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Learn how to move away from the Standard American Diet</a:t>
            </a:r>
            <a:endParaRPr/>
          </a:p>
          <a:p>
            <a:pPr marL="457200" lvl="0" indent="-342900" algn="l" rtl="0">
              <a:spcBef>
                <a:spcPts val="0"/>
              </a:spcBef>
              <a:spcAft>
                <a:spcPts val="0"/>
              </a:spcAft>
              <a:buSzPts val="1800"/>
              <a:buChar char="•"/>
            </a:pPr>
            <a:r>
              <a:rPr lang="en-US"/>
              <a:t>Understand the power of food as medicine and, therefore, how food is part of the solution</a:t>
            </a:r>
            <a:endParaRPr/>
          </a:p>
          <a:p>
            <a:pPr marL="457200" lvl="0" indent="-342900" algn="l" rtl="0">
              <a:spcBef>
                <a:spcPts val="0"/>
              </a:spcBef>
              <a:spcAft>
                <a:spcPts val="0"/>
              </a:spcAft>
              <a:buSzPts val="1800"/>
              <a:buChar char="•"/>
            </a:pPr>
            <a:r>
              <a:rPr lang="en-US"/>
              <a:t>How to start making changes today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1"/>
          <p:cNvSpPr txBox="1">
            <a:spLocks noGrp="1"/>
          </p:cNvSpPr>
          <p:nvPr>
            <p:ph type="title"/>
          </p:nvPr>
        </p:nvSpPr>
        <p:spPr>
          <a:xfrm>
            <a:off x="706600" y="189650"/>
            <a:ext cx="10515600" cy="106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Breathing &amp; Movement </a:t>
            </a:r>
            <a:endParaRPr/>
          </a:p>
        </p:txBody>
      </p:sp>
      <p:sp>
        <p:nvSpPr>
          <p:cNvPr id="455" name="Google Shape;455;p41"/>
          <p:cNvSpPr txBox="1">
            <a:spLocks noGrp="1"/>
          </p:cNvSpPr>
          <p:nvPr>
            <p:ph type="body" idx="1"/>
          </p:nvPr>
        </p:nvSpPr>
        <p:spPr>
          <a:xfrm>
            <a:off x="618850" y="1359900"/>
            <a:ext cx="5098500" cy="478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Breathing:</a:t>
            </a:r>
            <a:endParaRPr/>
          </a:p>
          <a:p>
            <a:pPr marL="457200" lvl="0" indent="-342900" algn="l" rtl="0">
              <a:lnSpc>
                <a:spcPct val="90000"/>
              </a:lnSpc>
              <a:spcBef>
                <a:spcPts val="0"/>
              </a:spcBef>
              <a:spcAft>
                <a:spcPts val="0"/>
              </a:spcAft>
              <a:buSzPts val="1800"/>
              <a:buChar char="●"/>
            </a:pPr>
            <a:r>
              <a:rPr lang="en-US"/>
              <a:t>Focusing on deep, quality breaths can reduce stress and support healthy blood pressure</a:t>
            </a:r>
            <a:endParaRPr/>
          </a:p>
          <a:p>
            <a:pPr marL="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a:t>Movement:</a:t>
            </a:r>
            <a:endParaRPr/>
          </a:p>
          <a:p>
            <a:pPr marL="457200" lvl="0" indent="-342900" algn="l" rtl="0">
              <a:lnSpc>
                <a:spcPct val="90000"/>
              </a:lnSpc>
              <a:spcBef>
                <a:spcPts val="0"/>
              </a:spcBef>
              <a:spcAft>
                <a:spcPts val="0"/>
              </a:spcAft>
              <a:buSzPts val="1800"/>
              <a:buChar char="●"/>
            </a:pPr>
            <a:r>
              <a:rPr lang="en-US"/>
              <a:t>A habit of daily movement is critical for wellbeing</a:t>
            </a:r>
            <a:endParaRPr/>
          </a:p>
          <a:p>
            <a:pPr marL="457200" lvl="0" indent="-342900" algn="l" rtl="0">
              <a:lnSpc>
                <a:spcPct val="90000"/>
              </a:lnSpc>
              <a:spcBef>
                <a:spcPts val="0"/>
              </a:spcBef>
              <a:spcAft>
                <a:spcPts val="0"/>
              </a:spcAft>
              <a:buSzPts val="1800"/>
              <a:buChar char="●"/>
            </a:pPr>
            <a:r>
              <a:rPr lang="en-US"/>
              <a:t>Our society is fighting a </a:t>
            </a:r>
            <a:r>
              <a:rPr lang="en-US" i="1"/>
              <a:t>sitting disease</a:t>
            </a:r>
            <a:endParaRPr i="1"/>
          </a:p>
        </p:txBody>
      </p:sp>
      <p:pic>
        <p:nvPicPr>
          <p:cNvPr id="456" name="Google Shape;456;p41"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457" name="Google Shape;457;p41"/>
          <p:cNvSpPr txBox="1">
            <a:spLocks noGrp="1"/>
          </p:cNvSpPr>
          <p:nvPr>
            <p:ph type="body" idx="1"/>
          </p:nvPr>
        </p:nvSpPr>
        <p:spPr>
          <a:xfrm>
            <a:off x="6210875" y="1453800"/>
            <a:ext cx="5098500" cy="478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400"/>
              <a:t>Diaphragmatic Breathing:</a:t>
            </a:r>
            <a:endParaRPr sz="2400"/>
          </a:p>
          <a:p>
            <a:pPr marL="0" lvl="0" indent="0" algn="l" rtl="0">
              <a:lnSpc>
                <a:spcPct val="90000"/>
              </a:lnSpc>
              <a:spcBef>
                <a:spcPts val="0"/>
              </a:spcBef>
              <a:spcAft>
                <a:spcPts val="0"/>
              </a:spcAft>
              <a:buNone/>
            </a:pPr>
            <a:endParaRPr sz="2400"/>
          </a:p>
          <a:p>
            <a:pPr marL="0" lvl="0" indent="0" algn="l" rtl="0">
              <a:lnSpc>
                <a:spcPct val="90000"/>
              </a:lnSpc>
              <a:spcBef>
                <a:spcPts val="0"/>
              </a:spcBef>
              <a:spcAft>
                <a:spcPts val="0"/>
              </a:spcAft>
              <a:buNone/>
            </a:pPr>
            <a:r>
              <a:rPr lang="en-US" sz="2400"/>
              <a:t>1. Find a quiet place to sit or lie down</a:t>
            </a:r>
            <a:endParaRPr sz="2400"/>
          </a:p>
          <a:p>
            <a:pPr marL="0" lvl="0" indent="0" algn="l" rtl="0">
              <a:lnSpc>
                <a:spcPct val="90000"/>
              </a:lnSpc>
              <a:spcBef>
                <a:spcPts val="0"/>
              </a:spcBef>
              <a:spcAft>
                <a:spcPts val="0"/>
              </a:spcAft>
              <a:buNone/>
            </a:pPr>
            <a:r>
              <a:rPr lang="en-US" sz="2400"/>
              <a:t>2. Place one hand on belly</a:t>
            </a:r>
            <a:endParaRPr sz="2400"/>
          </a:p>
          <a:p>
            <a:pPr marL="0" lvl="0" indent="0" algn="l" rtl="0">
              <a:lnSpc>
                <a:spcPct val="90000"/>
              </a:lnSpc>
              <a:spcBef>
                <a:spcPts val="0"/>
              </a:spcBef>
              <a:spcAft>
                <a:spcPts val="0"/>
              </a:spcAft>
              <a:buNone/>
            </a:pPr>
            <a:r>
              <a:rPr lang="en-US" sz="2400"/>
              <a:t>3. Begin by exhaling all breathe through the nose or mouth</a:t>
            </a:r>
            <a:endParaRPr sz="2400"/>
          </a:p>
          <a:p>
            <a:pPr marL="0" lvl="0" indent="0" algn="l" rtl="0">
              <a:lnSpc>
                <a:spcPct val="90000"/>
              </a:lnSpc>
              <a:spcBef>
                <a:spcPts val="0"/>
              </a:spcBef>
              <a:spcAft>
                <a:spcPts val="0"/>
              </a:spcAft>
              <a:buNone/>
            </a:pPr>
            <a:r>
              <a:rPr lang="en-US" sz="2400"/>
              <a:t>4. Then, take a deep breath in through the nose, for a count of 5</a:t>
            </a:r>
            <a:endParaRPr sz="2400"/>
          </a:p>
          <a:p>
            <a:pPr marL="0" lvl="0" indent="0" algn="l" rtl="0">
              <a:lnSpc>
                <a:spcPct val="90000"/>
              </a:lnSpc>
              <a:spcBef>
                <a:spcPts val="0"/>
              </a:spcBef>
              <a:spcAft>
                <a:spcPts val="0"/>
              </a:spcAft>
              <a:buNone/>
            </a:pPr>
            <a:r>
              <a:rPr lang="en-US" sz="2400"/>
              <a:t>5. Hold the breath for 1 more second</a:t>
            </a:r>
            <a:endParaRPr sz="2400"/>
          </a:p>
          <a:p>
            <a:pPr marL="0" lvl="0" indent="0" algn="l" rtl="0">
              <a:lnSpc>
                <a:spcPct val="90000"/>
              </a:lnSpc>
              <a:spcBef>
                <a:spcPts val="0"/>
              </a:spcBef>
              <a:spcAft>
                <a:spcPts val="0"/>
              </a:spcAft>
              <a:buNone/>
            </a:pPr>
            <a:r>
              <a:rPr lang="en-US" sz="2400"/>
              <a:t>6. Exhale for a count of 5 and wait 1 second before restarting the cycle</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2"/>
          <p:cNvSpPr txBox="1">
            <a:spLocks noGrp="1"/>
          </p:cNvSpPr>
          <p:nvPr>
            <p:ph type="title"/>
          </p:nvPr>
        </p:nvSpPr>
        <p:spPr>
          <a:xfrm>
            <a:off x="838200" y="365125"/>
            <a:ext cx="724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Combat </a:t>
            </a:r>
            <a:r>
              <a:rPr lang="en-US" i="1"/>
              <a:t>Physical Inactivity</a:t>
            </a:r>
            <a:endParaRPr/>
          </a:p>
        </p:txBody>
      </p:sp>
      <p:sp>
        <p:nvSpPr>
          <p:cNvPr id="463" name="Google Shape;463;p42"/>
          <p:cNvSpPr txBox="1">
            <a:spLocks noGrp="1"/>
          </p:cNvSpPr>
          <p:nvPr>
            <p:ph type="body" idx="1"/>
          </p:nvPr>
        </p:nvSpPr>
        <p:spPr>
          <a:xfrm>
            <a:off x="516500" y="1796375"/>
            <a:ext cx="9032100" cy="48423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1800"/>
              <a:buChar char="●"/>
            </a:pPr>
            <a:r>
              <a:rPr lang="en-US"/>
              <a:t>Set a reminder to move your body every 45 to 60 minutes</a:t>
            </a:r>
            <a:endParaRPr/>
          </a:p>
          <a:p>
            <a:pPr marL="914400" lvl="1" indent="-342900" algn="l" rtl="0">
              <a:lnSpc>
                <a:spcPct val="90000"/>
              </a:lnSpc>
              <a:spcBef>
                <a:spcPts val="0"/>
              </a:spcBef>
              <a:spcAft>
                <a:spcPts val="0"/>
              </a:spcAft>
              <a:buSzPts val="1800"/>
              <a:buChar char="○"/>
            </a:pPr>
            <a:r>
              <a:rPr lang="en-US"/>
              <a:t>Stretch, do a couple full body exercises, climb the stairs, walk around</a:t>
            </a:r>
            <a:endParaRPr/>
          </a:p>
          <a:p>
            <a:pPr marL="457200" lvl="0" indent="-342900" algn="l" rtl="0">
              <a:lnSpc>
                <a:spcPct val="90000"/>
              </a:lnSpc>
              <a:spcBef>
                <a:spcPts val="0"/>
              </a:spcBef>
              <a:spcAft>
                <a:spcPts val="0"/>
              </a:spcAft>
              <a:buSzPts val="1800"/>
              <a:buChar char="●"/>
            </a:pPr>
            <a:r>
              <a:rPr lang="en-US"/>
              <a:t>Stand instead of sitting! On the phone, reading, answering emails</a:t>
            </a:r>
            <a:endParaRPr/>
          </a:p>
          <a:p>
            <a:pPr marL="457200" lvl="0" indent="-342900" algn="l" rtl="0">
              <a:lnSpc>
                <a:spcPct val="90000"/>
              </a:lnSpc>
              <a:spcBef>
                <a:spcPts val="0"/>
              </a:spcBef>
              <a:spcAft>
                <a:spcPts val="0"/>
              </a:spcAft>
              <a:buSzPts val="1800"/>
              <a:buChar char="●"/>
            </a:pPr>
            <a:r>
              <a:rPr lang="en-US"/>
              <a:t>Walk up the stairs instead of the elevator</a:t>
            </a:r>
            <a:endParaRPr/>
          </a:p>
          <a:p>
            <a:pPr marL="457200" lvl="0" indent="-342900" algn="l" rtl="0">
              <a:lnSpc>
                <a:spcPct val="90000"/>
              </a:lnSpc>
              <a:spcBef>
                <a:spcPts val="0"/>
              </a:spcBef>
              <a:spcAft>
                <a:spcPts val="0"/>
              </a:spcAft>
              <a:buSzPts val="1800"/>
              <a:buChar char="●"/>
            </a:pPr>
            <a:r>
              <a:rPr lang="en-US"/>
              <a:t>Park at the back of the parking lot</a:t>
            </a:r>
            <a:endParaRPr/>
          </a:p>
          <a:p>
            <a:pPr marL="457200" lvl="0" indent="-342900" algn="l" rtl="0">
              <a:lnSpc>
                <a:spcPct val="90000"/>
              </a:lnSpc>
              <a:spcBef>
                <a:spcPts val="0"/>
              </a:spcBef>
              <a:spcAft>
                <a:spcPts val="0"/>
              </a:spcAft>
              <a:buSzPts val="1800"/>
              <a:buChar char="●"/>
            </a:pPr>
            <a:r>
              <a:rPr lang="en-US"/>
              <a:t>Carry groceries to your car instead of pushing a cart</a:t>
            </a:r>
            <a:endParaRPr/>
          </a:p>
          <a:p>
            <a:pPr marL="457200" lvl="0" indent="-342900" algn="l" rtl="0">
              <a:lnSpc>
                <a:spcPct val="90000"/>
              </a:lnSpc>
              <a:spcBef>
                <a:spcPts val="0"/>
              </a:spcBef>
              <a:spcAft>
                <a:spcPts val="0"/>
              </a:spcAft>
              <a:buSzPts val="1800"/>
              <a:buChar char="●"/>
            </a:pPr>
            <a:r>
              <a:rPr lang="en-US"/>
              <a:t>Bike to work</a:t>
            </a:r>
            <a:endParaRPr/>
          </a:p>
          <a:p>
            <a:pPr marL="457200" lvl="0" indent="-342900" algn="l" rtl="0">
              <a:lnSpc>
                <a:spcPct val="90000"/>
              </a:lnSpc>
              <a:spcBef>
                <a:spcPts val="0"/>
              </a:spcBef>
              <a:spcAft>
                <a:spcPts val="0"/>
              </a:spcAft>
              <a:buSzPts val="1800"/>
              <a:buChar char="●"/>
            </a:pPr>
            <a:r>
              <a:rPr lang="en-US"/>
              <a:t>Enjoy gardening, yard work, and cleaning</a:t>
            </a:r>
            <a:endParaRPr/>
          </a:p>
          <a:p>
            <a:pPr marL="457200" lvl="0" indent="-342900" algn="l" rtl="0">
              <a:lnSpc>
                <a:spcPct val="90000"/>
              </a:lnSpc>
              <a:spcBef>
                <a:spcPts val="0"/>
              </a:spcBef>
              <a:spcAft>
                <a:spcPts val="0"/>
              </a:spcAft>
              <a:buSzPts val="1800"/>
              <a:buChar char="●"/>
            </a:pPr>
            <a:r>
              <a:rPr lang="en-US"/>
              <a:t>Reduce screen time</a:t>
            </a:r>
            <a:endParaRPr/>
          </a:p>
          <a:p>
            <a:pPr marL="457200" lvl="0" indent="-342900" algn="l" rtl="0">
              <a:lnSpc>
                <a:spcPct val="90000"/>
              </a:lnSpc>
              <a:spcBef>
                <a:spcPts val="0"/>
              </a:spcBef>
              <a:spcAft>
                <a:spcPts val="0"/>
              </a:spcAft>
              <a:buSzPts val="1800"/>
              <a:buChar char="●"/>
            </a:pPr>
            <a:r>
              <a:rPr lang="en-US"/>
              <a:t>Play with your kids</a:t>
            </a:r>
            <a:endParaRPr/>
          </a:p>
          <a:p>
            <a:pPr marL="457200" lvl="0" indent="-342900" algn="l" rtl="0">
              <a:lnSpc>
                <a:spcPct val="90000"/>
              </a:lnSpc>
              <a:spcBef>
                <a:spcPts val="0"/>
              </a:spcBef>
              <a:spcAft>
                <a:spcPts val="0"/>
              </a:spcAft>
              <a:buSzPts val="1800"/>
              <a:buChar char="●"/>
            </a:pPr>
            <a:r>
              <a:rPr lang="en-US"/>
              <a:t>Walk! It is one of the best ways to reduce fatigue and improve mood</a:t>
            </a:r>
            <a:endParaRPr/>
          </a:p>
        </p:txBody>
      </p:sp>
      <p:pic>
        <p:nvPicPr>
          <p:cNvPr id="464" name="Google Shape;464;p42"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65" name="Google Shape;465;p42"/>
          <p:cNvPicPr preferRelativeResize="0"/>
          <p:nvPr/>
        </p:nvPicPr>
        <p:blipFill rotWithShape="1">
          <a:blip r:embed="rId4">
            <a:alphaModFix/>
          </a:blip>
          <a:srcRect b="9665"/>
          <a:stretch/>
        </p:blipFill>
        <p:spPr>
          <a:xfrm>
            <a:off x="9548600" y="1290575"/>
            <a:ext cx="1199000" cy="1671025"/>
          </a:xfrm>
          <a:prstGeom prst="rect">
            <a:avLst/>
          </a:prstGeom>
          <a:noFill/>
          <a:ln>
            <a:noFill/>
          </a:ln>
        </p:spPr>
      </p:pic>
      <p:pic>
        <p:nvPicPr>
          <p:cNvPr id="466" name="Google Shape;466;p42"/>
          <p:cNvPicPr preferRelativeResize="0"/>
          <p:nvPr/>
        </p:nvPicPr>
        <p:blipFill rotWithShape="1">
          <a:blip r:embed="rId5">
            <a:alphaModFix/>
          </a:blip>
          <a:srcRect b="7918"/>
          <a:stretch/>
        </p:blipFill>
        <p:spPr>
          <a:xfrm>
            <a:off x="10405900" y="3203775"/>
            <a:ext cx="1426825" cy="1418890"/>
          </a:xfrm>
          <a:prstGeom prst="rect">
            <a:avLst/>
          </a:prstGeom>
          <a:noFill/>
          <a:ln>
            <a:noFill/>
          </a:ln>
        </p:spPr>
      </p:pic>
      <p:pic>
        <p:nvPicPr>
          <p:cNvPr id="467" name="Google Shape;467;p42"/>
          <p:cNvPicPr preferRelativeResize="0"/>
          <p:nvPr/>
        </p:nvPicPr>
        <p:blipFill>
          <a:blip r:embed="rId6">
            <a:alphaModFix/>
          </a:blip>
          <a:stretch>
            <a:fillRect/>
          </a:stretch>
        </p:blipFill>
        <p:spPr>
          <a:xfrm>
            <a:off x="9548602" y="5103275"/>
            <a:ext cx="1426824" cy="14268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be6b567ebf_0_2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a:t>Eating On The Go &amp; Grocery Shopping</a:t>
            </a:r>
            <a:endParaRPr/>
          </a:p>
        </p:txBody>
      </p:sp>
      <p:pic>
        <p:nvPicPr>
          <p:cNvPr id="473" name="Google Shape;473;gbe6b567ebf_0_2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74" name="Google Shape;474;gbe6b567ebf_0_26"/>
          <p:cNvPicPr preferRelativeResize="0"/>
          <p:nvPr/>
        </p:nvPicPr>
        <p:blipFill>
          <a:blip r:embed="rId4">
            <a:alphaModFix/>
          </a:blip>
          <a:stretch>
            <a:fillRect/>
          </a:stretch>
        </p:blipFill>
        <p:spPr>
          <a:xfrm>
            <a:off x="1848625" y="547388"/>
            <a:ext cx="3524545" cy="1990762"/>
          </a:xfrm>
          <a:prstGeom prst="rect">
            <a:avLst/>
          </a:prstGeom>
          <a:noFill/>
          <a:ln>
            <a:noFill/>
          </a:ln>
        </p:spPr>
      </p:pic>
      <p:pic>
        <p:nvPicPr>
          <p:cNvPr id="475" name="Google Shape;475;gbe6b567ebf_0_26"/>
          <p:cNvPicPr preferRelativeResize="0"/>
          <p:nvPr/>
        </p:nvPicPr>
        <p:blipFill>
          <a:blip r:embed="rId5">
            <a:alphaModFix/>
          </a:blip>
          <a:stretch>
            <a:fillRect/>
          </a:stretch>
        </p:blipFill>
        <p:spPr>
          <a:xfrm>
            <a:off x="6016050" y="4094538"/>
            <a:ext cx="4165411" cy="19907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Healthy Eating On The Go</a:t>
            </a:r>
            <a:endParaRPr/>
          </a:p>
        </p:txBody>
      </p:sp>
      <p:sp>
        <p:nvSpPr>
          <p:cNvPr id="481" name="Google Shape;481;p43"/>
          <p:cNvSpPr txBox="1">
            <a:spLocks noGrp="1"/>
          </p:cNvSpPr>
          <p:nvPr>
            <p:ph type="body" idx="1"/>
          </p:nvPr>
        </p:nvSpPr>
        <p:spPr>
          <a:xfrm>
            <a:off x="604250" y="1489300"/>
            <a:ext cx="10515600" cy="305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The Problem With Fast Food On The Go:</a:t>
            </a:r>
            <a:endParaRPr/>
          </a:p>
          <a:p>
            <a:pPr marL="457200" lvl="0" indent="-342900" algn="l" rtl="0">
              <a:lnSpc>
                <a:spcPct val="90000"/>
              </a:lnSpc>
              <a:spcBef>
                <a:spcPts val="0"/>
              </a:spcBef>
              <a:spcAft>
                <a:spcPts val="0"/>
              </a:spcAft>
              <a:buSzPts val="1800"/>
              <a:buChar char="●"/>
            </a:pPr>
            <a:r>
              <a:rPr lang="en-US"/>
              <a:t>Tends to be higher in calories with more than 50% of those calories coming from saturated and trans fat</a:t>
            </a:r>
            <a:endParaRPr/>
          </a:p>
          <a:p>
            <a:pPr marL="457200" lvl="0" indent="-342900" algn="l" rtl="0">
              <a:lnSpc>
                <a:spcPct val="90000"/>
              </a:lnSpc>
              <a:spcBef>
                <a:spcPts val="0"/>
              </a:spcBef>
              <a:spcAft>
                <a:spcPts val="0"/>
              </a:spcAft>
              <a:buSzPts val="1800"/>
              <a:buChar char="●"/>
            </a:pPr>
            <a:r>
              <a:rPr lang="en-US"/>
              <a:t>Low in nutrients (iron, calcium, riboflavin, vitamin A, vitamin C)</a:t>
            </a:r>
            <a:endParaRPr/>
          </a:p>
          <a:p>
            <a:pPr marL="457200" lvl="0" indent="-342900" algn="l" rtl="0">
              <a:lnSpc>
                <a:spcPct val="90000"/>
              </a:lnSpc>
              <a:spcBef>
                <a:spcPts val="0"/>
              </a:spcBef>
              <a:spcAft>
                <a:spcPts val="0"/>
              </a:spcAft>
              <a:buSzPts val="1800"/>
              <a:buChar char="●"/>
            </a:pPr>
            <a:r>
              <a:rPr lang="en-US"/>
              <a:t>Difficult to remain in parasympathetic state on the go</a:t>
            </a:r>
            <a:endParaRPr/>
          </a:p>
          <a:p>
            <a:pPr marL="914400" lvl="1" indent="-342900" algn="l" rtl="0">
              <a:lnSpc>
                <a:spcPct val="90000"/>
              </a:lnSpc>
              <a:spcBef>
                <a:spcPts val="0"/>
              </a:spcBef>
              <a:spcAft>
                <a:spcPts val="0"/>
              </a:spcAft>
              <a:buSzPts val="1800"/>
              <a:buChar char="○"/>
            </a:pPr>
            <a:r>
              <a:rPr lang="en-US"/>
              <a:t>Leads to digestive distress </a:t>
            </a:r>
            <a:endParaRPr/>
          </a:p>
          <a:p>
            <a:pPr marL="0" lvl="0" indent="0" algn="l" rtl="0">
              <a:lnSpc>
                <a:spcPct val="90000"/>
              </a:lnSpc>
              <a:spcBef>
                <a:spcPts val="0"/>
              </a:spcBef>
              <a:spcAft>
                <a:spcPts val="0"/>
              </a:spcAft>
              <a:buNone/>
            </a:pPr>
            <a:endParaRPr/>
          </a:p>
        </p:txBody>
      </p:sp>
      <p:pic>
        <p:nvPicPr>
          <p:cNvPr id="482" name="Google Shape;482;p43"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483" name="Google Shape;483;p43"/>
          <p:cNvPicPr preferRelativeResize="0"/>
          <p:nvPr/>
        </p:nvPicPr>
        <p:blipFill>
          <a:blip r:embed="rId4">
            <a:alphaModFix/>
          </a:blip>
          <a:stretch>
            <a:fillRect/>
          </a:stretch>
        </p:blipFill>
        <p:spPr>
          <a:xfrm>
            <a:off x="4524913" y="4547500"/>
            <a:ext cx="2674266" cy="2005699"/>
          </a:xfrm>
          <a:prstGeom prst="rect">
            <a:avLst/>
          </a:prstGeom>
          <a:noFill/>
          <a:ln>
            <a:noFill/>
          </a:ln>
        </p:spPr>
      </p:pic>
      <p:pic>
        <p:nvPicPr>
          <p:cNvPr id="484" name="Google Shape;484;p43"/>
          <p:cNvPicPr preferRelativeResize="0"/>
          <p:nvPr/>
        </p:nvPicPr>
        <p:blipFill>
          <a:blip r:embed="rId5">
            <a:alphaModFix/>
          </a:blip>
          <a:stretch>
            <a:fillRect/>
          </a:stretch>
        </p:blipFill>
        <p:spPr>
          <a:xfrm>
            <a:off x="604241" y="4547500"/>
            <a:ext cx="3565690" cy="2005700"/>
          </a:xfrm>
          <a:prstGeom prst="rect">
            <a:avLst/>
          </a:prstGeom>
          <a:noFill/>
          <a:ln>
            <a:noFill/>
          </a:ln>
        </p:spPr>
      </p:pic>
      <p:pic>
        <p:nvPicPr>
          <p:cNvPr id="485" name="Google Shape;485;p43"/>
          <p:cNvPicPr preferRelativeResize="0"/>
          <p:nvPr/>
        </p:nvPicPr>
        <p:blipFill rotWithShape="1">
          <a:blip r:embed="rId6">
            <a:alphaModFix/>
          </a:blip>
          <a:srcRect l="-3840" r="3840"/>
          <a:stretch/>
        </p:blipFill>
        <p:spPr>
          <a:xfrm>
            <a:off x="7427906" y="4547500"/>
            <a:ext cx="4011399" cy="2005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4"/>
          <p:cNvSpPr txBox="1">
            <a:spLocks noGrp="1"/>
          </p:cNvSpPr>
          <p:nvPr>
            <p:ph type="title"/>
          </p:nvPr>
        </p:nvSpPr>
        <p:spPr>
          <a:xfrm>
            <a:off x="589625" y="323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Make the Most Out of Fast Food</a:t>
            </a:r>
            <a:endParaRPr/>
          </a:p>
        </p:txBody>
      </p:sp>
      <p:sp>
        <p:nvSpPr>
          <p:cNvPr id="491" name="Google Shape;491;p44"/>
          <p:cNvSpPr txBox="1">
            <a:spLocks noGrp="1"/>
          </p:cNvSpPr>
          <p:nvPr>
            <p:ph type="body" idx="1"/>
          </p:nvPr>
        </p:nvSpPr>
        <p:spPr>
          <a:xfrm>
            <a:off x="838200" y="1649250"/>
            <a:ext cx="10515600" cy="48723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Seek out whole grains and legumes - look for a salad bar</a:t>
            </a:r>
            <a:endParaRPr/>
          </a:p>
          <a:p>
            <a:pPr marL="457200" lvl="0" indent="-342900" algn="l" rtl="0">
              <a:lnSpc>
                <a:spcPct val="90000"/>
              </a:lnSpc>
              <a:spcBef>
                <a:spcPts val="0"/>
              </a:spcBef>
              <a:spcAft>
                <a:spcPts val="0"/>
              </a:spcAft>
              <a:buSzPts val="1800"/>
              <a:buChar char="●"/>
            </a:pPr>
            <a:r>
              <a:rPr lang="en-US"/>
              <a:t>Drink water with your meal, not soda</a:t>
            </a:r>
            <a:endParaRPr/>
          </a:p>
          <a:p>
            <a:pPr marL="457200" lvl="0" indent="-342900" algn="l" rtl="0">
              <a:lnSpc>
                <a:spcPct val="90000"/>
              </a:lnSpc>
              <a:spcBef>
                <a:spcPts val="0"/>
              </a:spcBef>
              <a:spcAft>
                <a:spcPts val="0"/>
              </a:spcAft>
              <a:buSzPts val="1800"/>
              <a:buChar char="●"/>
            </a:pPr>
            <a:r>
              <a:rPr lang="en-US"/>
              <a:t>Limit mayonnaise, ketchup, creams, and dips</a:t>
            </a:r>
            <a:endParaRPr/>
          </a:p>
          <a:p>
            <a:pPr marL="914400" lvl="1" indent="-342900" algn="l" rtl="0">
              <a:lnSpc>
                <a:spcPct val="90000"/>
              </a:lnSpc>
              <a:spcBef>
                <a:spcPts val="0"/>
              </a:spcBef>
              <a:spcAft>
                <a:spcPts val="0"/>
              </a:spcAft>
              <a:buSzPts val="1800"/>
              <a:buChar char="○"/>
            </a:pPr>
            <a:r>
              <a:rPr lang="en-US"/>
              <a:t>They often contain high-fructose corn syrup and unhealthy fats</a:t>
            </a:r>
            <a:endParaRPr/>
          </a:p>
          <a:p>
            <a:pPr marL="457200" lvl="0" indent="-342900" algn="l" rtl="0">
              <a:lnSpc>
                <a:spcPct val="90000"/>
              </a:lnSpc>
              <a:spcBef>
                <a:spcPts val="0"/>
              </a:spcBef>
              <a:spcAft>
                <a:spcPts val="0"/>
              </a:spcAft>
              <a:buSzPts val="1800"/>
              <a:buChar char="●"/>
            </a:pPr>
            <a:r>
              <a:rPr lang="en-US"/>
              <a:t>Slow down while you eat</a:t>
            </a:r>
            <a:endParaRPr/>
          </a:p>
          <a:p>
            <a:pPr marL="457200" lvl="0" indent="-342900" algn="l" rtl="0">
              <a:lnSpc>
                <a:spcPct val="90000"/>
              </a:lnSpc>
              <a:spcBef>
                <a:spcPts val="0"/>
              </a:spcBef>
              <a:spcAft>
                <a:spcPts val="0"/>
              </a:spcAft>
              <a:buSzPts val="1800"/>
              <a:buChar char="●"/>
            </a:pPr>
            <a:r>
              <a:rPr lang="en-US"/>
              <a:t>Avoid supersized and adult-sized portions because of the high caloric nature of fast foods</a:t>
            </a:r>
            <a:endParaRPr/>
          </a:p>
          <a:p>
            <a:pPr marL="457200" lvl="0" indent="-342900" algn="l" rtl="0">
              <a:lnSpc>
                <a:spcPct val="90000"/>
              </a:lnSpc>
              <a:spcBef>
                <a:spcPts val="0"/>
              </a:spcBef>
              <a:spcAft>
                <a:spcPts val="0"/>
              </a:spcAft>
              <a:buSzPts val="1800"/>
              <a:buChar char="●"/>
            </a:pPr>
            <a:r>
              <a:rPr lang="en-US"/>
              <a:t>Don’t be shy! Ask for the ingredients list and nutritional data</a:t>
            </a:r>
            <a:endParaRPr/>
          </a:p>
          <a:p>
            <a:pPr marL="457200" lvl="0" indent="-342900" algn="l" rtl="0">
              <a:lnSpc>
                <a:spcPct val="90000"/>
              </a:lnSpc>
              <a:spcBef>
                <a:spcPts val="0"/>
              </a:spcBef>
              <a:spcAft>
                <a:spcPts val="0"/>
              </a:spcAft>
              <a:buSzPts val="1800"/>
              <a:buChar char="●"/>
            </a:pPr>
            <a:r>
              <a:rPr lang="en-US"/>
              <a:t>Limit or avoid saturated fats found in sausages, bacon, and ready made meat</a:t>
            </a:r>
            <a:endParaRPr/>
          </a:p>
        </p:txBody>
      </p:sp>
      <p:pic>
        <p:nvPicPr>
          <p:cNvPr id="492" name="Google Shape;492;p44"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5"/>
          <p:cNvSpPr txBox="1">
            <a:spLocks noGrp="1"/>
          </p:cNvSpPr>
          <p:nvPr>
            <p:ph type="title"/>
          </p:nvPr>
        </p:nvSpPr>
        <p:spPr>
          <a:xfrm>
            <a:off x="472625" y="323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General Grocery Shopping Tips</a:t>
            </a:r>
            <a:endParaRPr/>
          </a:p>
        </p:txBody>
      </p:sp>
      <p:sp>
        <p:nvSpPr>
          <p:cNvPr id="499" name="Google Shape;499;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1. Do not go grocery shopping hungry</a:t>
            </a:r>
            <a:endParaRPr/>
          </a:p>
          <a:p>
            <a:pPr marL="0" lvl="0" indent="0" algn="l" rtl="0">
              <a:lnSpc>
                <a:spcPct val="90000"/>
              </a:lnSpc>
              <a:spcBef>
                <a:spcPts val="1000"/>
              </a:spcBef>
              <a:spcAft>
                <a:spcPts val="0"/>
              </a:spcAft>
              <a:buNone/>
            </a:pPr>
            <a:r>
              <a:rPr lang="en-US"/>
              <a:t>2. Always make lists before going shopping - list the meals to be made and the most important items</a:t>
            </a:r>
            <a:endParaRPr/>
          </a:p>
          <a:p>
            <a:pPr marL="0" lvl="0" indent="0" algn="l" rtl="0">
              <a:lnSpc>
                <a:spcPct val="90000"/>
              </a:lnSpc>
              <a:spcBef>
                <a:spcPts val="1000"/>
              </a:spcBef>
              <a:spcAft>
                <a:spcPts val="0"/>
              </a:spcAft>
              <a:buNone/>
            </a:pPr>
            <a:r>
              <a:rPr lang="en-US"/>
              <a:t>3. Start purchasing mostly unprocessed whole food plant based options: fruits, vegetables, mushrooms, whole grains, bean, nuts, seeds.</a:t>
            </a:r>
            <a:endParaRPr/>
          </a:p>
          <a:p>
            <a:pPr marL="0" lvl="0" indent="0" algn="l" rtl="0">
              <a:lnSpc>
                <a:spcPct val="90000"/>
              </a:lnSpc>
              <a:spcBef>
                <a:spcPts val="1000"/>
              </a:spcBef>
              <a:spcAft>
                <a:spcPts val="0"/>
              </a:spcAft>
              <a:buNone/>
            </a:pPr>
            <a:r>
              <a:rPr lang="en-US"/>
              <a:t>4. When healthy products you use often are on sale, buy them</a:t>
            </a:r>
            <a:endParaRPr/>
          </a:p>
          <a:p>
            <a:pPr marL="0" lvl="0" indent="0" algn="l" rtl="0">
              <a:lnSpc>
                <a:spcPct val="90000"/>
              </a:lnSpc>
              <a:spcBef>
                <a:spcPts val="1000"/>
              </a:spcBef>
              <a:spcAft>
                <a:spcPts val="0"/>
              </a:spcAft>
              <a:buNone/>
            </a:pPr>
            <a:r>
              <a:rPr lang="en-US"/>
              <a:t>5. Buy in bulk when you can</a:t>
            </a:r>
            <a:endParaRPr/>
          </a:p>
        </p:txBody>
      </p:sp>
      <p:pic>
        <p:nvPicPr>
          <p:cNvPr id="500" name="Google Shape;500;p45"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6"/>
          <p:cNvSpPr txBox="1">
            <a:spLocks noGrp="1"/>
          </p:cNvSpPr>
          <p:nvPr>
            <p:ph type="title"/>
          </p:nvPr>
        </p:nvSpPr>
        <p:spPr>
          <a:xfrm>
            <a:off x="662725" y="323550"/>
            <a:ext cx="7233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t>Top 5 Superfoods to Have in Your Cart</a:t>
            </a:r>
            <a:endParaRPr/>
          </a:p>
        </p:txBody>
      </p:sp>
      <p:sp>
        <p:nvSpPr>
          <p:cNvPr id="507" name="Google Shape;507;p46"/>
          <p:cNvSpPr txBox="1">
            <a:spLocks noGrp="1"/>
          </p:cNvSpPr>
          <p:nvPr>
            <p:ph type="body" idx="1"/>
          </p:nvPr>
        </p:nvSpPr>
        <p:spPr>
          <a:xfrm>
            <a:off x="662725" y="1708650"/>
            <a:ext cx="5405700" cy="29853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a:t>1. Vegetables</a:t>
            </a:r>
            <a:endParaRPr sz="2000"/>
          </a:p>
          <a:p>
            <a:pPr marL="457200" lvl="0" indent="-355600" algn="l" rtl="0">
              <a:lnSpc>
                <a:spcPct val="90000"/>
              </a:lnSpc>
              <a:spcBef>
                <a:spcPts val="0"/>
              </a:spcBef>
              <a:spcAft>
                <a:spcPts val="0"/>
              </a:spcAft>
              <a:buSzPts val="2000"/>
              <a:buChar char="●"/>
            </a:pPr>
            <a:r>
              <a:rPr lang="en-US" sz="2000"/>
              <a:t>Dark leafy greens are one of the most important nutrient dense foods </a:t>
            </a:r>
            <a:endParaRPr sz="2000"/>
          </a:p>
          <a:p>
            <a:pPr marL="914400" lvl="1" indent="-355600" algn="l" rtl="0">
              <a:lnSpc>
                <a:spcPct val="90000"/>
              </a:lnSpc>
              <a:spcBef>
                <a:spcPts val="0"/>
              </a:spcBef>
              <a:spcAft>
                <a:spcPts val="0"/>
              </a:spcAft>
              <a:buSzPts val="2000"/>
              <a:buChar char="○"/>
            </a:pPr>
            <a:r>
              <a:rPr lang="en-US" sz="2000"/>
              <a:t>Spinach, collards, kale</a:t>
            </a:r>
            <a:endParaRPr sz="2000"/>
          </a:p>
          <a:p>
            <a:pPr marL="457200" lvl="0" indent="-355600" algn="l" rtl="0">
              <a:lnSpc>
                <a:spcPct val="90000"/>
              </a:lnSpc>
              <a:spcBef>
                <a:spcPts val="0"/>
              </a:spcBef>
              <a:spcAft>
                <a:spcPts val="0"/>
              </a:spcAft>
              <a:buSzPts val="2000"/>
              <a:buChar char="●"/>
            </a:pPr>
            <a:r>
              <a:rPr lang="en-US" sz="2000"/>
              <a:t>Squash</a:t>
            </a:r>
            <a:endParaRPr sz="2000"/>
          </a:p>
          <a:p>
            <a:pPr marL="457200" lvl="0" indent="-355600" algn="l" rtl="0">
              <a:lnSpc>
                <a:spcPct val="90000"/>
              </a:lnSpc>
              <a:spcBef>
                <a:spcPts val="0"/>
              </a:spcBef>
              <a:spcAft>
                <a:spcPts val="0"/>
              </a:spcAft>
              <a:buSzPts val="2000"/>
              <a:buChar char="●"/>
            </a:pPr>
            <a:r>
              <a:rPr lang="en-US" sz="2000"/>
              <a:t>Cruciferous vegetables</a:t>
            </a:r>
            <a:endParaRPr sz="2000"/>
          </a:p>
          <a:p>
            <a:pPr marL="914400" lvl="1" indent="-355600" algn="l" rtl="0">
              <a:lnSpc>
                <a:spcPct val="90000"/>
              </a:lnSpc>
              <a:spcBef>
                <a:spcPts val="0"/>
              </a:spcBef>
              <a:spcAft>
                <a:spcPts val="0"/>
              </a:spcAft>
              <a:buSzPts val="2000"/>
              <a:buChar char="○"/>
            </a:pPr>
            <a:r>
              <a:rPr lang="en-US" sz="2000"/>
              <a:t>Cabbage, brussel sprouts, broccoli, Bok choy, cauliflower, collards</a:t>
            </a:r>
            <a:endParaRPr sz="2000"/>
          </a:p>
          <a:p>
            <a:pPr marL="457200" lvl="0" indent="-355600" algn="l" rtl="0">
              <a:lnSpc>
                <a:spcPct val="90000"/>
              </a:lnSpc>
              <a:spcBef>
                <a:spcPts val="0"/>
              </a:spcBef>
              <a:spcAft>
                <a:spcPts val="0"/>
              </a:spcAft>
              <a:buSzPts val="2000"/>
              <a:buChar char="●"/>
            </a:pPr>
            <a:r>
              <a:rPr lang="en-US" sz="2000"/>
              <a:t>Beets</a:t>
            </a:r>
            <a:endParaRPr sz="2000"/>
          </a:p>
          <a:p>
            <a:pPr marL="457200" lvl="0" indent="-355600" algn="l" rtl="0">
              <a:lnSpc>
                <a:spcPct val="90000"/>
              </a:lnSpc>
              <a:spcBef>
                <a:spcPts val="0"/>
              </a:spcBef>
              <a:spcAft>
                <a:spcPts val="0"/>
              </a:spcAft>
              <a:buSzPts val="2000"/>
              <a:buChar char="●"/>
            </a:pPr>
            <a:r>
              <a:rPr lang="en-US" sz="2000"/>
              <a:t>Garlic and onions</a:t>
            </a:r>
            <a:endParaRPr sz="2000"/>
          </a:p>
        </p:txBody>
      </p:sp>
      <p:pic>
        <p:nvPicPr>
          <p:cNvPr id="508" name="Google Shape;508;p4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
        <p:nvSpPr>
          <p:cNvPr id="509" name="Google Shape;509;p46"/>
          <p:cNvSpPr txBox="1">
            <a:spLocks noGrp="1"/>
          </p:cNvSpPr>
          <p:nvPr>
            <p:ph type="body" idx="1"/>
          </p:nvPr>
        </p:nvSpPr>
        <p:spPr>
          <a:xfrm>
            <a:off x="662725" y="4896375"/>
            <a:ext cx="5405700" cy="17277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a:t>2. Fruits</a:t>
            </a:r>
            <a:endParaRPr sz="2000"/>
          </a:p>
          <a:p>
            <a:pPr marL="457200" lvl="0" indent="-355600" algn="l" rtl="0">
              <a:lnSpc>
                <a:spcPct val="90000"/>
              </a:lnSpc>
              <a:spcBef>
                <a:spcPts val="0"/>
              </a:spcBef>
              <a:spcAft>
                <a:spcPts val="0"/>
              </a:spcAft>
              <a:buSzPts val="2000"/>
              <a:buChar char="●"/>
            </a:pPr>
            <a:r>
              <a:rPr lang="en-US" sz="2000"/>
              <a:t>Berries</a:t>
            </a:r>
            <a:endParaRPr sz="2000"/>
          </a:p>
          <a:p>
            <a:pPr marL="457200" lvl="0" indent="-355600" algn="l" rtl="0">
              <a:lnSpc>
                <a:spcPct val="90000"/>
              </a:lnSpc>
              <a:spcBef>
                <a:spcPts val="0"/>
              </a:spcBef>
              <a:spcAft>
                <a:spcPts val="0"/>
              </a:spcAft>
              <a:buSzPts val="2000"/>
              <a:buChar char="●"/>
            </a:pPr>
            <a:r>
              <a:rPr lang="en-US" sz="2000"/>
              <a:t>Citrus fruits</a:t>
            </a:r>
            <a:endParaRPr sz="2000"/>
          </a:p>
          <a:p>
            <a:pPr marL="457200" lvl="0" indent="-355600" algn="l" rtl="0">
              <a:lnSpc>
                <a:spcPct val="90000"/>
              </a:lnSpc>
              <a:spcBef>
                <a:spcPts val="0"/>
              </a:spcBef>
              <a:spcAft>
                <a:spcPts val="0"/>
              </a:spcAft>
              <a:buSzPts val="2000"/>
              <a:buChar char="●"/>
            </a:pPr>
            <a:r>
              <a:rPr lang="en-US" sz="2000"/>
              <a:t>Melons</a:t>
            </a:r>
            <a:endParaRPr sz="2000"/>
          </a:p>
          <a:p>
            <a:pPr marL="457200" lvl="0" indent="-355600" algn="l" rtl="0">
              <a:lnSpc>
                <a:spcPct val="90000"/>
              </a:lnSpc>
              <a:spcBef>
                <a:spcPts val="0"/>
              </a:spcBef>
              <a:spcAft>
                <a:spcPts val="0"/>
              </a:spcAft>
              <a:buSzPts val="2000"/>
              <a:buChar char="●"/>
            </a:pPr>
            <a:r>
              <a:rPr lang="en-US" sz="2000"/>
              <a:t>Apples and Pears</a:t>
            </a:r>
            <a:endParaRPr sz="2000"/>
          </a:p>
        </p:txBody>
      </p:sp>
      <p:sp>
        <p:nvSpPr>
          <p:cNvPr id="510" name="Google Shape;510;p46"/>
          <p:cNvSpPr txBox="1">
            <a:spLocks noGrp="1"/>
          </p:cNvSpPr>
          <p:nvPr>
            <p:ph type="body" idx="1"/>
          </p:nvPr>
        </p:nvSpPr>
        <p:spPr>
          <a:xfrm>
            <a:off x="6304775" y="1708650"/>
            <a:ext cx="5405700" cy="213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a:t>3. Healthy Fats</a:t>
            </a:r>
            <a:endParaRPr sz="2000"/>
          </a:p>
          <a:p>
            <a:pPr marL="457200" lvl="0" indent="-355600" algn="l" rtl="0">
              <a:lnSpc>
                <a:spcPct val="90000"/>
              </a:lnSpc>
              <a:spcBef>
                <a:spcPts val="0"/>
              </a:spcBef>
              <a:spcAft>
                <a:spcPts val="0"/>
              </a:spcAft>
              <a:buSzPts val="2000"/>
              <a:buChar char="●"/>
            </a:pPr>
            <a:r>
              <a:rPr lang="en-US" sz="2000"/>
              <a:t>Avocados</a:t>
            </a:r>
            <a:endParaRPr sz="2000"/>
          </a:p>
          <a:p>
            <a:pPr marL="457200" lvl="0" indent="-355600" algn="l" rtl="0">
              <a:lnSpc>
                <a:spcPct val="90000"/>
              </a:lnSpc>
              <a:spcBef>
                <a:spcPts val="0"/>
              </a:spcBef>
              <a:spcAft>
                <a:spcPts val="0"/>
              </a:spcAft>
              <a:buSzPts val="2000"/>
              <a:buChar char="●"/>
            </a:pPr>
            <a:r>
              <a:rPr lang="en-US" sz="2000"/>
              <a:t>Nuts and seeds</a:t>
            </a:r>
            <a:endParaRPr sz="2000"/>
          </a:p>
          <a:p>
            <a:pPr marL="914400" lvl="1" indent="-355600" algn="l" rtl="0">
              <a:lnSpc>
                <a:spcPct val="90000"/>
              </a:lnSpc>
              <a:spcBef>
                <a:spcPts val="0"/>
              </a:spcBef>
              <a:spcAft>
                <a:spcPts val="0"/>
              </a:spcAft>
              <a:buSzPts val="2000"/>
              <a:buChar char="○"/>
            </a:pPr>
            <a:r>
              <a:rPr lang="en-US" sz="2000"/>
              <a:t>Pecans, walnuts, almonds, macadamia</a:t>
            </a:r>
            <a:endParaRPr sz="2000"/>
          </a:p>
        </p:txBody>
      </p:sp>
      <p:sp>
        <p:nvSpPr>
          <p:cNvPr id="511" name="Google Shape;511;p46"/>
          <p:cNvSpPr txBox="1">
            <a:spLocks noGrp="1"/>
          </p:cNvSpPr>
          <p:nvPr>
            <p:ph type="body" idx="1"/>
          </p:nvPr>
        </p:nvSpPr>
        <p:spPr>
          <a:xfrm>
            <a:off x="6304775" y="3977350"/>
            <a:ext cx="5405700" cy="848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a:t>4. Beans and Legumes</a:t>
            </a:r>
            <a:endParaRPr sz="2000"/>
          </a:p>
          <a:p>
            <a:pPr marL="457200" lvl="0" indent="-355600" algn="l" rtl="0">
              <a:lnSpc>
                <a:spcPct val="90000"/>
              </a:lnSpc>
              <a:spcBef>
                <a:spcPts val="0"/>
              </a:spcBef>
              <a:spcAft>
                <a:spcPts val="0"/>
              </a:spcAft>
              <a:buSzPts val="2000"/>
              <a:buChar char="●"/>
            </a:pPr>
            <a:r>
              <a:rPr lang="en-US" sz="2000"/>
              <a:t>Black beans, kidney beans, lentils</a:t>
            </a:r>
            <a:endParaRPr sz="2000"/>
          </a:p>
        </p:txBody>
      </p:sp>
      <p:sp>
        <p:nvSpPr>
          <p:cNvPr id="512" name="Google Shape;512;p46"/>
          <p:cNvSpPr txBox="1">
            <a:spLocks noGrp="1"/>
          </p:cNvSpPr>
          <p:nvPr>
            <p:ph type="body" idx="1"/>
          </p:nvPr>
        </p:nvSpPr>
        <p:spPr>
          <a:xfrm>
            <a:off x="6304775" y="4956950"/>
            <a:ext cx="5405700" cy="1667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000"/>
              <a:t>5. Fermented Foods</a:t>
            </a:r>
            <a:endParaRPr sz="2000"/>
          </a:p>
          <a:p>
            <a:pPr marL="457200" lvl="0" indent="-355600" algn="l" rtl="0">
              <a:lnSpc>
                <a:spcPct val="90000"/>
              </a:lnSpc>
              <a:spcBef>
                <a:spcPts val="0"/>
              </a:spcBef>
              <a:spcAft>
                <a:spcPts val="0"/>
              </a:spcAft>
              <a:buSzPts val="2000"/>
              <a:buChar char="●"/>
            </a:pPr>
            <a:r>
              <a:rPr lang="en-US" sz="2000"/>
              <a:t>Soy products - Tofu, Miso, plant-based milks</a:t>
            </a:r>
            <a:endParaRPr sz="2000"/>
          </a:p>
          <a:p>
            <a:pPr marL="0" lvl="0" indent="0" algn="l" rtl="0">
              <a:lnSpc>
                <a:spcPct val="90000"/>
              </a:lnSpc>
              <a:spcBef>
                <a:spcPts val="0"/>
              </a:spcBef>
              <a:spcAft>
                <a:spcPts val="0"/>
              </a:spcAft>
              <a:buNone/>
            </a:pPr>
            <a:endParaRPr sz="2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47"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518" name="Google Shape;518;p47"/>
          <p:cNvPicPr preferRelativeResize="0"/>
          <p:nvPr/>
        </p:nvPicPr>
        <p:blipFill>
          <a:blip r:embed="rId4">
            <a:alphaModFix/>
          </a:blip>
          <a:stretch>
            <a:fillRect/>
          </a:stretch>
        </p:blipFill>
        <p:spPr>
          <a:xfrm>
            <a:off x="601350" y="2380950"/>
            <a:ext cx="3969375" cy="2381625"/>
          </a:xfrm>
          <a:prstGeom prst="rect">
            <a:avLst/>
          </a:prstGeom>
          <a:noFill/>
          <a:ln>
            <a:noFill/>
          </a:ln>
        </p:spPr>
      </p:pic>
      <p:sp>
        <p:nvSpPr>
          <p:cNvPr id="519" name="Google Shape;519;p47"/>
          <p:cNvSpPr txBox="1"/>
          <p:nvPr/>
        </p:nvSpPr>
        <p:spPr>
          <a:xfrm>
            <a:off x="1489000" y="1712275"/>
            <a:ext cx="172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libri"/>
                <a:ea typeface="Calibri"/>
                <a:cs typeface="Calibri"/>
                <a:sym typeface="Calibri"/>
              </a:rPr>
              <a:t>Bok Choy</a:t>
            </a:r>
            <a:endParaRPr sz="1800">
              <a:latin typeface="Calibri"/>
              <a:ea typeface="Calibri"/>
              <a:cs typeface="Calibri"/>
              <a:sym typeface="Calibri"/>
            </a:endParaRPr>
          </a:p>
        </p:txBody>
      </p:sp>
      <p:pic>
        <p:nvPicPr>
          <p:cNvPr id="520" name="Google Shape;520;p47"/>
          <p:cNvPicPr preferRelativeResize="0"/>
          <p:nvPr/>
        </p:nvPicPr>
        <p:blipFill rotWithShape="1">
          <a:blip r:embed="rId5">
            <a:alphaModFix/>
          </a:blip>
          <a:srcRect l="30594" r="24255"/>
          <a:stretch/>
        </p:blipFill>
        <p:spPr>
          <a:xfrm>
            <a:off x="9406675" y="1547700"/>
            <a:ext cx="1827825" cy="4048125"/>
          </a:xfrm>
          <a:prstGeom prst="rect">
            <a:avLst/>
          </a:prstGeom>
          <a:noFill/>
          <a:ln>
            <a:noFill/>
          </a:ln>
        </p:spPr>
      </p:pic>
      <p:pic>
        <p:nvPicPr>
          <p:cNvPr id="521" name="Google Shape;521;p47"/>
          <p:cNvPicPr preferRelativeResize="0"/>
          <p:nvPr/>
        </p:nvPicPr>
        <p:blipFill>
          <a:blip r:embed="rId6">
            <a:alphaModFix/>
          </a:blip>
          <a:stretch>
            <a:fillRect/>
          </a:stretch>
        </p:blipFill>
        <p:spPr>
          <a:xfrm>
            <a:off x="5107675" y="3476525"/>
            <a:ext cx="2978625" cy="2730399"/>
          </a:xfrm>
          <a:prstGeom prst="rect">
            <a:avLst/>
          </a:prstGeom>
          <a:noFill/>
          <a:ln>
            <a:noFill/>
          </a:ln>
        </p:spPr>
      </p:pic>
      <p:sp>
        <p:nvSpPr>
          <p:cNvPr id="522" name="Google Shape;522;p47"/>
          <p:cNvSpPr txBox="1"/>
          <p:nvPr/>
        </p:nvSpPr>
        <p:spPr>
          <a:xfrm>
            <a:off x="5654513" y="6229275"/>
            <a:ext cx="172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libri"/>
                <a:ea typeface="Calibri"/>
                <a:cs typeface="Calibri"/>
                <a:sym typeface="Calibri"/>
              </a:rPr>
              <a:t>Miso</a:t>
            </a:r>
            <a:endParaRPr sz="1800">
              <a:latin typeface="Calibri"/>
              <a:ea typeface="Calibri"/>
              <a:cs typeface="Calibri"/>
              <a:sym typeface="Calibri"/>
            </a:endParaRPr>
          </a:p>
        </p:txBody>
      </p:sp>
      <p:pic>
        <p:nvPicPr>
          <p:cNvPr id="523" name="Google Shape;523;p47"/>
          <p:cNvPicPr preferRelativeResize="0"/>
          <p:nvPr/>
        </p:nvPicPr>
        <p:blipFill>
          <a:blip r:embed="rId7">
            <a:alphaModFix/>
          </a:blip>
          <a:stretch>
            <a:fillRect/>
          </a:stretch>
        </p:blipFill>
        <p:spPr>
          <a:xfrm>
            <a:off x="5260872" y="856199"/>
            <a:ext cx="2672228" cy="1848973"/>
          </a:xfrm>
          <a:prstGeom prst="rect">
            <a:avLst/>
          </a:prstGeom>
          <a:noFill/>
          <a:ln>
            <a:noFill/>
          </a:ln>
        </p:spPr>
      </p:pic>
      <p:sp>
        <p:nvSpPr>
          <p:cNvPr id="524" name="Google Shape;524;p47"/>
          <p:cNvSpPr txBox="1"/>
          <p:nvPr/>
        </p:nvSpPr>
        <p:spPr>
          <a:xfrm>
            <a:off x="6125900" y="2500475"/>
            <a:ext cx="1725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alibri"/>
                <a:ea typeface="Calibri"/>
                <a:cs typeface="Calibri"/>
                <a:sym typeface="Calibri"/>
              </a:rPr>
              <a:t>Collards</a:t>
            </a:r>
            <a:endParaRPr sz="18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8"/>
          <p:cNvSpPr txBox="1">
            <a:spLocks noGrp="1"/>
          </p:cNvSpPr>
          <p:nvPr>
            <p:ph type="title"/>
          </p:nvPr>
        </p:nvSpPr>
        <p:spPr>
          <a:xfrm>
            <a:off x="487250" y="323550"/>
            <a:ext cx="7525800" cy="109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Foods to Limit/Avoid</a:t>
            </a:r>
            <a:endParaRPr/>
          </a:p>
        </p:txBody>
      </p:sp>
      <p:sp>
        <p:nvSpPr>
          <p:cNvPr id="530" name="Google Shape;530;p48"/>
          <p:cNvSpPr txBox="1">
            <a:spLocks noGrp="1"/>
          </p:cNvSpPr>
          <p:nvPr>
            <p:ph type="body" idx="1"/>
          </p:nvPr>
        </p:nvSpPr>
        <p:spPr>
          <a:xfrm>
            <a:off x="589625" y="1286800"/>
            <a:ext cx="10515600" cy="529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a:t>Excess Added &amp; Artificial Sweetener</a:t>
            </a:r>
            <a:endParaRPr sz="2400"/>
          </a:p>
          <a:p>
            <a:pPr marL="457200" lvl="0" indent="-381000" algn="l" rtl="0">
              <a:lnSpc>
                <a:spcPct val="90000"/>
              </a:lnSpc>
              <a:spcBef>
                <a:spcPts val="1000"/>
              </a:spcBef>
              <a:spcAft>
                <a:spcPts val="0"/>
              </a:spcAft>
              <a:buSzPts val="2400"/>
              <a:buChar char="●"/>
            </a:pPr>
            <a:r>
              <a:rPr lang="en-US" sz="2400"/>
              <a:t>High fructose corn syrup, soda, juices, condiments</a:t>
            </a:r>
            <a:endParaRPr sz="2400"/>
          </a:p>
          <a:p>
            <a:pPr marL="0" lvl="0" indent="0" algn="l" rtl="0">
              <a:lnSpc>
                <a:spcPct val="90000"/>
              </a:lnSpc>
              <a:spcBef>
                <a:spcPts val="1000"/>
              </a:spcBef>
              <a:spcAft>
                <a:spcPts val="0"/>
              </a:spcAft>
              <a:buNone/>
            </a:pPr>
            <a:r>
              <a:rPr lang="en-US" sz="2400"/>
              <a:t>Refined Carbohydrates</a:t>
            </a:r>
            <a:endParaRPr sz="2400"/>
          </a:p>
          <a:p>
            <a:pPr marL="457200" lvl="0" indent="-381000" algn="l" rtl="0">
              <a:lnSpc>
                <a:spcPct val="90000"/>
              </a:lnSpc>
              <a:spcBef>
                <a:spcPts val="1000"/>
              </a:spcBef>
              <a:spcAft>
                <a:spcPts val="0"/>
              </a:spcAft>
              <a:buSzPts val="2400"/>
              <a:buChar char="●"/>
            </a:pPr>
            <a:r>
              <a:rPr lang="en-US" sz="2400"/>
              <a:t>Sugar</a:t>
            </a:r>
            <a:endParaRPr sz="2400"/>
          </a:p>
          <a:p>
            <a:pPr marL="457200" lvl="0" indent="-381000" algn="l" rtl="0">
              <a:lnSpc>
                <a:spcPct val="90000"/>
              </a:lnSpc>
              <a:spcBef>
                <a:spcPts val="0"/>
              </a:spcBef>
              <a:spcAft>
                <a:spcPts val="0"/>
              </a:spcAft>
              <a:buSzPts val="2400"/>
              <a:buChar char="●"/>
            </a:pPr>
            <a:r>
              <a:rPr lang="en-US" sz="2400"/>
              <a:t>Whole grains processed to remove the bran and germ</a:t>
            </a:r>
            <a:endParaRPr sz="2400"/>
          </a:p>
          <a:p>
            <a:pPr marL="914400" lvl="1" indent="-381000" algn="l" rtl="0">
              <a:lnSpc>
                <a:spcPct val="90000"/>
              </a:lnSpc>
              <a:spcBef>
                <a:spcPts val="0"/>
              </a:spcBef>
              <a:spcAft>
                <a:spcPts val="0"/>
              </a:spcAft>
              <a:buSzPts val="2400"/>
              <a:buChar char="○"/>
            </a:pPr>
            <a:r>
              <a:rPr lang="en-US"/>
              <a:t>Enriched wheat flour, white rice, white bread, fruit juice, corn syrup</a:t>
            </a:r>
            <a:endParaRPr/>
          </a:p>
          <a:p>
            <a:pPr marL="0" lvl="0" indent="0" algn="l" rtl="0">
              <a:lnSpc>
                <a:spcPct val="90000"/>
              </a:lnSpc>
              <a:spcBef>
                <a:spcPts val="1000"/>
              </a:spcBef>
              <a:spcAft>
                <a:spcPts val="0"/>
              </a:spcAft>
              <a:buNone/>
            </a:pPr>
            <a:r>
              <a:rPr lang="en-US" sz="2400"/>
              <a:t>Trans Fats and Partially Hydrogenated Oils</a:t>
            </a:r>
            <a:endParaRPr sz="2400"/>
          </a:p>
          <a:p>
            <a:pPr marL="457200" lvl="0" indent="-381000" algn="l" rtl="0">
              <a:lnSpc>
                <a:spcPct val="90000"/>
              </a:lnSpc>
              <a:spcBef>
                <a:spcPts val="1000"/>
              </a:spcBef>
              <a:spcAft>
                <a:spcPts val="0"/>
              </a:spcAft>
              <a:buSzPts val="2400"/>
              <a:buChar char="●"/>
            </a:pPr>
            <a:r>
              <a:rPr lang="en-US" sz="2400"/>
              <a:t>Packaged snacks, frozen french fries, fast foods, fried foods</a:t>
            </a:r>
            <a:endParaRPr sz="2400"/>
          </a:p>
          <a:p>
            <a:pPr marL="0" lvl="0" indent="0" algn="l" rtl="0">
              <a:lnSpc>
                <a:spcPct val="90000"/>
              </a:lnSpc>
              <a:spcBef>
                <a:spcPts val="1000"/>
              </a:spcBef>
              <a:spcAft>
                <a:spcPts val="0"/>
              </a:spcAft>
              <a:buNone/>
            </a:pPr>
            <a:r>
              <a:rPr lang="en-US" sz="2400"/>
              <a:t>Omega-6 Fatty Acids</a:t>
            </a:r>
            <a:endParaRPr sz="2400"/>
          </a:p>
          <a:p>
            <a:pPr marL="457200" lvl="0" indent="-381000" algn="l" rtl="0">
              <a:lnSpc>
                <a:spcPct val="90000"/>
              </a:lnSpc>
              <a:spcBef>
                <a:spcPts val="1000"/>
              </a:spcBef>
              <a:spcAft>
                <a:spcPts val="0"/>
              </a:spcAft>
              <a:buSzPts val="2400"/>
              <a:buChar char="●"/>
            </a:pPr>
            <a:r>
              <a:rPr lang="en-US" sz="2400"/>
              <a:t>Processed oils and animal products (meats, dairy, fish, and eggs)</a:t>
            </a:r>
            <a:endParaRPr sz="2400"/>
          </a:p>
          <a:p>
            <a:pPr marL="457200" lvl="0" indent="-381000" algn="l" rtl="0">
              <a:lnSpc>
                <a:spcPct val="90000"/>
              </a:lnSpc>
              <a:spcBef>
                <a:spcPts val="0"/>
              </a:spcBef>
              <a:spcAft>
                <a:spcPts val="0"/>
              </a:spcAft>
              <a:buSzPts val="2400"/>
              <a:buChar char="●"/>
            </a:pPr>
            <a:r>
              <a:rPr lang="en-US" sz="2400"/>
              <a:t>Highly Processed Foods</a:t>
            </a:r>
            <a:endParaRPr sz="2400"/>
          </a:p>
          <a:p>
            <a:pPr marL="457200" lvl="0" indent="-381000" algn="l" rtl="0">
              <a:lnSpc>
                <a:spcPct val="90000"/>
              </a:lnSpc>
              <a:spcBef>
                <a:spcPts val="0"/>
              </a:spcBef>
              <a:spcAft>
                <a:spcPts val="0"/>
              </a:spcAft>
              <a:buSzPts val="2400"/>
              <a:buChar char="●"/>
            </a:pPr>
            <a:r>
              <a:rPr lang="en-US" sz="2400"/>
              <a:t>Canned soups, frozen dinners, boxed foods, pre-made sauces, salad dressing</a:t>
            </a:r>
            <a:endParaRPr sz="2400"/>
          </a:p>
        </p:txBody>
      </p:sp>
      <p:pic>
        <p:nvPicPr>
          <p:cNvPr id="531" name="Google Shape;531;p48"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bfc92ba745_0_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Organic or Not Organic?</a:t>
            </a:r>
            <a:endParaRPr/>
          </a:p>
        </p:txBody>
      </p:sp>
      <p:sp>
        <p:nvSpPr>
          <p:cNvPr id="538" name="Google Shape;538;gbfc92ba745_0_4"/>
          <p:cNvSpPr txBox="1">
            <a:spLocks noGrp="1"/>
          </p:cNvSpPr>
          <p:nvPr>
            <p:ph type="body" idx="1"/>
          </p:nvPr>
        </p:nvSpPr>
        <p:spPr>
          <a:xfrm>
            <a:off x="838200" y="1611325"/>
            <a:ext cx="4921500" cy="4777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The Dirty Dozen</a:t>
            </a:r>
            <a:r>
              <a:rPr lang="en-US" sz="2400"/>
              <a:t> - high amount of pesticide residue on fresh produce</a:t>
            </a:r>
            <a:endParaRPr sz="2400"/>
          </a:p>
          <a:p>
            <a:pPr marL="0" lvl="0" indent="0" algn="l" rtl="0">
              <a:spcBef>
                <a:spcPts val="1000"/>
              </a:spcBef>
              <a:spcAft>
                <a:spcPts val="0"/>
              </a:spcAft>
              <a:buNone/>
            </a:pPr>
            <a:r>
              <a:rPr lang="en-US" sz="1800"/>
              <a:t>Apples				Snap Peas</a:t>
            </a:r>
            <a:endParaRPr sz="1800"/>
          </a:p>
          <a:p>
            <a:pPr marL="0" lvl="0" indent="0" algn="l" rtl="0">
              <a:spcBef>
                <a:spcPts val="1000"/>
              </a:spcBef>
              <a:spcAft>
                <a:spcPts val="0"/>
              </a:spcAft>
              <a:buNone/>
            </a:pPr>
            <a:r>
              <a:rPr lang="en-US" sz="1800"/>
              <a:t>Peaches				Potatoes</a:t>
            </a:r>
            <a:endParaRPr sz="1800"/>
          </a:p>
          <a:p>
            <a:pPr marL="0" lvl="0" indent="0" algn="l" rtl="0">
              <a:spcBef>
                <a:spcPts val="1000"/>
              </a:spcBef>
              <a:spcAft>
                <a:spcPts val="0"/>
              </a:spcAft>
              <a:buNone/>
            </a:pPr>
            <a:r>
              <a:rPr lang="en-US" sz="1800"/>
              <a:t>Nectarines			Hot Peppers</a:t>
            </a:r>
            <a:endParaRPr sz="1800"/>
          </a:p>
          <a:p>
            <a:pPr marL="0" lvl="0" indent="0" algn="l" rtl="0">
              <a:spcBef>
                <a:spcPts val="1000"/>
              </a:spcBef>
              <a:spcAft>
                <a:spcPts val="0"/>
              </a:spcAft>
              <a:buNone/>
            </a:pPr>
            <a:r>
              <a:rPr lang="en-US" sz="1800"/>
              <a:t>Strawberries			Kale</a:t>
            </a:r>
            <a:endParaRPr sz="1800"/>
          </a:p>
          <a:p>
            <a:pPr marL="0" lvl="0" indent="0" algn="l" rtl="0">
              <a:spcBef>
                <a:spcPts val="1000"/>
              </a:spcBef>
              <a:spcAft>
                <a:spcPts val="0"/>
              </a:spcAft>
              <a:buNone/>
            </a:pPr>
            <a:r>
              <a:rPr lang="en-US" sz="1800"/>
              <a:t>Grapes				Collard Greens</a:t>
            </a:r>
            <a:endParaRPr sz="1800"/>
          </a:p>
          <a:p>
            <a:pPr marL="0" lvl="0" indent="0" algn="l" rtl="0">
              <a:spcBef>
                <a:spcPts val="1000"/>
              </a:spcBef>
              <a:spcAft>
                <a:spcPts val="0"/>
              </a:spcAft>
              <a:buNone/>
            </a:pPr>
            <a:r>
              <a:rPr lang="en-US" sz="1800"/>
              <a:t>Celery</a:t>
            </a:r>
            <a:endParaRPr sz="1800"/>
          </a:p>
          <a:p>
            <a:pPr marL="0" lvl="0" indent="0" algn="l" rtl="0">
              <a:spcBef>
                <a:spcPts val="1000"/>
              </a:spcBef>
              <a:spcAft>
                <a:spcPts val="0"/>
              </a:spcAft>
              <a:buNone/>
            </a:pPr>
            <a:r>
              <a:rPr lang="en-US" sz="1800"/>
              <a:t>Spinach</a:t>
            </a:r>
            <a:endParaRPr sz="1800"/>
          </a:p>
          <a:p>
            <a:pPr marL="0" lvl="0" indent="0" algn="l" rtl="0">
              <a:spcBef>
                <a:spcPts val="1000"/>
              </a:spcBef>
              <a:spcAft>
                <a:spcPts val="0"/>
              </a:spcAft>
              <a:buNone/>
            </a:pPr>
            <a:r>
              <a:rPr lang="en-US" sz="1800"/>
              <a:t>Sweet Bell Peppers</a:t>
            </a:r>
            <a:endParaRPr sz="1800"/>
          </a:p>
          <a:p>
            <a:pPr marL="0" lvl="0" indent="0" algn="l" rtl="0">
              <a:spcBef>
                <a:spcPts val="1000"/>
              </a:spcBef>
              <a:spcAft>
                <a:spcPts val="0"/>
              </a:spcAft>
              <a:buNone/>
            </a:pPr>
            <a:r>
              <a:rPr lang="en-US" sz="1800"/>
              <a:t>Cucumbers</a:t>
            </a:r>
            <a:endParaRPr sz="1800"/>
          </a:p>
          <a:p>
            <a:pPr marL="0" lvl="0" indent="0" algn="l" rtl="0">
              <a:spcBef>
                <a:spcPts val="1000"/>
              </a:spcBef>
              <a:spcAft>
                <a:spcPts val="0"/>
              </a:spcAft>
              <a:buNone/>
            </a:pPr>
            <a:r>
              <a:rPr lang="en-US" sz="1800"/>
              <a:t>Cherry Tomatoes</a:t>
            </a:r>
            <a:endParaRPr sz="1800"/>
          </a:p>
        </p:txBody>
      </p:sp>
      <p:sp>
        <p:nvSpPr>
          <p:cNvPr id="539" name="Google Shape;539;gbfc92ba745_0_4"/>
          <p:cNvSpPr txBox="1">
            <a:spLocks noGrp="1"/>
          </p:cNvSpPr>
          <p:nvPr>
            <p:ph type="body" idx="1"/>
          </p:nvPr>
        </p:nvSpPr>
        <p:spPr>
          <a:xfrm>
            <a:off x="6201075" y="1896050"/>
            <a:ext cx="4921500" cy="4777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1"/>
              <a:t>The Clean Fifteen</a:t>
            </a:r>
            <a:r>
              <a:rPr lang="en-US" sz="2400"/>
              <a:t> - lowest amount of pesticide residue on fresh produce</a:t>
            </a:r>
            <a:endParaRPr sz="2400"/>
          </a:p>
          <a:p>
            <a:pPr marL="0" lvl="0" indent="0" algn="l" rtl="0">
              <a:spcBef>
                <a:spcPts val="1000"/>
              </a:spcBef>
              <a:spcAft>
                <a:spcPts val="0"/>
              </a:spcAft>
              <a:buNone/>
            </a:pPr>
            <a:r>
              <a:rPr lang="en-US" sz="1800"/>
              <a:t>Avocados				Eggplant</a:t>
            </a:r>
            <a:endParaRPr sz="1800"/>
          </a:p>
          <a:p>
            <a:pPr marL="0" lvl="0" indent="0" algn="l" rtl="0">
              <a:spcBef>
                <a:spcPts val="1000"/>
              </a:spcBef>
              <a:spcAft>
                <a:spcPts val="0"/>
              </a:spcAft>
              <a:buNone/>
            </a:pPr>
            <a:r>
              <a:rPr lang="en-US" sz="1800"/>
              <a:t>Sweet Corn			Grapefruit</a:t>
            </a:r>
            <a:endParaRPr sz="1800"/>
          </a:p>
          <a:p>
            <a:pPr marL="0" lvl="0" indent="0" algn="l" rtl="0">
              <a:spcBef>
                <a:spcPts val="1000"/>
              </a:spcBef>
              <a:spcAft>
                <a:spcPts val="0"/>
              </a:spcAft>
              <a:buNone/>
            </a:pPr>
            <a:r>
              <a:rPr lang="en-US" sz="1800"/>
              <a:t>Pineapples			Cantaloupe</a:t>
            </a:r>
            <a:endParaRPr sz="1800"/>
          </a:p>
          <a:p>
            <a:pPr marL="0" lvl="0" indent="0" algn="l" rtl="0">
              <a:spcBef>
                <a:spcPts val="1000"/>
              </a:spcBef>
              <a:spcAft>
                <a:spcPts val="0"/>
              </a:spcAft>
              <a:buNone/>
            </a:pPr>
            <a:r>
              <a:rPr lang="en-US" sz="1800"/>
              <a:t>Cabbage				Cauliflower</a:t>
            </a:r>
            <a:endParaRPr sz="1800"/>
          </a:p>
          <a:p>
            <a:pPr marL="0" lvl="0" indent="0" algn="l" rtl="0">
              <a:spcBef>
                <a:spcPts val="1000"/>
              </a:spcBef>
              <a:spcAft>
                <a:spcPts val="0"/>
              </a:spcAft>
              <a:buNone/>
            </a:pPr>
            <a:r>
              <a:rPr lang="en-US" sz="1800"/>
              <a:t>Sweet Peas			Sweet Potatoes</a:t>
            </a:r>
            <a:endParaRPr sz="1800"/>
          </a:p>
          <a:p>
            <a:pPr marL="0" lvl="0" indent="0" algn="l" rtl="0">
              <a:spcBef>
                <a:spcPts val="1000"/>
              </a:spcBef>
              <a:spcAft>
                <a:spcPts val="0"/>
              </a:spcAft>
              <a:buNone/>
            </a:pPr>
            <a:r>
              <a:rPr lang="en-US" sz="1800"/>
              <a:t>Onions</a:t>
            </a:r>
            <a:endParaRPr sz="1800"/>
          </a:p>
          <a:p>
            <a:pPr marL="0" lvl="0" indent="0" algn="l" rtl="0">
              <a:spcBef>
                <a:spcPts val="1000"/>
              </a:spcBef>
              <a:spcAft>
                <a:spcPts val="0"/>
              </a:spcAft>
              <a:buNone/>
            </a:pPr>
            <a:r>
              <a:rPr lang="en-US" sz="1800"/>
              <a:t>Asparagus</a:t>
            </a:r>
            <a:endParaRPr sz="1800"/>
          </a:p>
          <a:p>
            <a:pPr marL="0" lvl="0" indent="0" algn="l" rtl="0">
              <a:spcBef>
                <a:spcPts val="1000"/>
              </a:spcBef>
              <a:spcAft>
                <a:spcPts val="0"/>
              </a:spcAft>
              <a:buNone/>
            </a:pPr>
            <a:r>
              <a:rPr lang="en-US" sz="1800"/>
              <a:t>Mangos</a:t>
            </a:r>
            <a:endParaRPr sz="1800"/>
          </a:p>
          <a:p>
            <a:pPr marL="0" lvl="0" indent="0" algn="l" rtl="0">
              <a:spcBef>
                <a:spcPts val="1000"/>
              </a:spcBef>
              <a:spcAft>
                <a:spcPts val="0"/>
              </a:spcAft>
              <a:buNone/>
            </a:pPr>
            <a:r>
              <a:rPr lang="en-US" sz="1800"/>
              <a:t>Papayas</a:t>
            </a:r>
            <a:endParaRPr sz="1800"/>
          </a:p>
          <a:p>
            <a:pPr marL="0" lvl="0" indent="0" algn="l" rtl="0">
              <a:spcBef>
                <a:spcPts val="1000"/>
              </a:spcBef>
              <a:spcAft>
                <a:spcPts val="0"/>
              </a:spcAft>
              <a:buNone/>
            </a:pPr>
            <a:r>
              <a:rPr lang="en-US" sz="1800"/>
              <a:t>Kiwi</a:t>
            </a:r>
            <a:endParaRPr sz="1800"/>
          </a:p>
        </p:txBody>
      </p:sp>
      <p:pic>
        <p:nvPicPr>
          <p:cNvPr id="540" name="Google Shape;540;gbfc92ba745_0_4"/>
          <p:cNvPicPr preferRelativeResize="0"/>
          <p:nvPr/>
        </p:nvPicPr>
        <p:blipFill rotWithShape="1">
          <a:blip r:embed="rId3">
            <a:alphaModFix/>
          </a:blip>
          <a:srcRect t="16173" b="14324"/>
          <a:stretch/>
        </p:blipFill>
        <p:spPr>
          <a:xfrm>
            <a:off x="6820975" y="240363"/>
            <a:ext cx="4532825" cy="157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838200" y="1997988"/>
            <a:ext cx="10515600" cy="1009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The Standard American Diet</a:t>
            </a:r>
            <a:endParaRPr/>
          </a:p>
        </p:txBody>
      </p:sp>
      <p:sp>
        <p:nvSpPr>
          <p:cNvPr id="121" name="Google Shape;121;p4"/>
          <p:cNvSpPr txBox="1">
            <a:spLocks noGrp="1"/>
          </p:cNvSpPr>
          <p:nvPr>
            <p:ph type="body" idx="1"/>
          </p:nvPr>
        </p:nvSpPr>
        <p:spPr>
          <a:xfrm>
            <a:off x="838200" y="3007193"/>
            <a:ext cx="10515600" cy="618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en-US"/>
              <a:t>And Why it Just Won’t Do</a:t>
            </a:r>
            <a:endParaRPr/>
          </a:p>
        </p:txBody>
      </p:sp>
      <p:pic>
        <p:nvPicPr>
          <p:cNvPr id="122" name="Google Shape;122;p4"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123" name="Google Shape;123;p4"/>
          <p:cNvPicPr preferRelativeResize="0"/>
          <p:nvPr/>
        </p:nvPicPr>
        <p:blipFill>
          <a:blip r:embed="rId4">
            <a:alphaModFix/>
          </a:blip>
          <a:stretch>
            <a:fillRect/>
          </a:stretch>
        </p:blipFill>
        <p:spPr>
          <a:xfrm>
            <a:off x="2473675" y="3860800"/>
            <a:ext cx="3274500" cy="2537750"/>
          </a:xfrm>
          <a:prstGeom prst="rect">
            <a:avLst/>
          </a:prstGeom>
          <a:noFill/>
          <a:ln>
            <a:noFill/>
          </a:ln>
        </p:spPr>
      </p:pic>
      <p:pic>
        <p:nvPicPr>
          <p:cNvPr id="124" name="Google Shape;124;p4"/>
          <p:cNvPicPr preferRelativeResize="0"/>
          <p:nvPr/>
        </p:nvPicPr>
        <p:blipFill>
          <a:blip r:embed="rId5">
            <a:alphaModFix/>
          </a:blip>
          <a:stretch>
            <a:fillRect/>
          </a:stretch>
        </p:blipFill>
        <p:spPr>
          <a:xfrm>
            <a:off x="6076000" y="3832038"/>
            <a:ext cx="3460352" cy="25952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be6b567ebf_0_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Final Thoughts</a:t>
            </a:r>
            <a:endParaRPr/>
          </a:p>
        </p:txBody>
      </p:sp>
      <p:sp>
        <p:nvSpPr>
          <p:cNvPr id="547" name="Google Shape;547;gbe6b567ebf_0_47"/>
          <p:cNvSpPr txBox="1">
            <a:spLocks noGrp="1"/>
          </p:cNvSpPr>
          <p:nvPr>
            <p:ph type="body" idx="1"/>
          </p:nvPr>
        </p:nvSpPr>
        <p:spPr>
          <a:xfrm>
            <a:off x="838200" y="1550000"/>
            <a:ext cx="10655100" cy="3684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obviously cannot eat 100% healthy and avoid fast food every single day of our lives. HOWEVER, everyday we are faced with choices that can improve or hurt our health. It is never too late to start changing your choices.</a:t>
            </a:r>
            <a:endParaRPr/>
          </a:p>
          <a:p>
            <a:pPr marL="0" lvl="0" indent="0" algn="l" rtl="0">
              <a:spcBef>
                <a:spcPts val="1000"/>
              </a:spcBef>
              <a:spcAft>
                <a:spcPts val="0"/>
              </a:spcAft>
              <a:buNone/>
            </a:pPr>
            <a:r>
              <a:rPr lang="en-US"/>
              <a:t>Plant-based and whole foods are proven to decrease the risk of diabetes, heart disease, obesity, and cancer. What changes are you going to make starting today?</a:t>
            </a:r>
            <a:endParaRPr/>
          </a:p>
        </p:txBody>
      </p:sp>
      <p:pic>
        <p:nvPicPr>
          <p:cNvPr id="548" name="Google Shape;548;gbe6b567ebf_0_47"/>
          <p:cNvPicPr preferRelativeResize="0"/>
          <p:nvPr/>
        </p:nvPicPr>
        <p:blipFill>
          <a:blip r:embed="rId3">
            <a:alphaModFix/>
          </a:blip>
          <a:stretch>
            <a:fillRect/>
          </a:stretch>
        </p:blipFill>
        <p:spPr>
          <a:xfrm>
            <a:off x="7831300" y="4840075"/>
            <a:ext cx="3462000" cy="1539400"/>
          </a:xfrm>
          <a:prstGeom prst="rect">
            <a:avLst/>
          </a:prstGeom>
          <a:noFill/>
          <a:ln>
            <a:noFill/>
          </a:ln>
        </p:spPr>
      </p:pic>
      <p:pic>
        <p:nvPicPr>
          <p:cNvPr id="549" name="Google Shape;549;gbe6b567ebf_0_47"/>
          <p:cNvPicPr preferRelativeResize="0"/>
          <p:nvPr/>
        </p:nvPicPr>
        <p:blipFill>
          <a:blip r:embed="rId4">
            <a:alphaModFix/>
          </a:blip>
          <a:stretch>
            <a:fillRect/>
          </a:stretch>
        </p:blipFill>
        <p:spPr>
          <a:xfrm>
            <a:off x="4275750" y="4840075"/>
            <a:ext cx="3188744" cy="1539400"/>
          </a:xfrm>
          <a:prstGeom prst="rect">
            <a:avLst/>
          </a:prstGeom>
          <a:noFill/>
          <a:ln>
            <a:noFill/>
          </a:ln>
        </p:spPr>
      </p:pic>
      <p:pic>
        <p:nvPicPr>
          <p:cNvPr id="550" name="Google Shape;550;gbe6b567ebf_0_47"/>
          <p:cNvPicPr preferRelativeResize="0"/>
          <p:nvPr/>
        </p:nvPicPr>
        <p:blipFill rotWithShape="1">
          <a:blip r:embed="rId5">
            <a:alphaModFix/>
          </a:blip>
          <a:srcRect l="5712" r="5588"/>
          <a:stretch/>
        </p:blipFill>
        <p:spPr>
          <a:xfrm>
            <a:off x="838200" y="4851225"/>
            <a:ext cx="3070751" cy="151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What is the SAD?</a:t>
            </a:r>
            <a:endParaRPr/>
          </a:p>
        </p:txBody>
      </p:sp>
      <p:sp>
        <p:nvSpPr>
          <p:cNvPr id="131" name="Google Shape;13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9250" algn="l" rtl="0">
              <a:lnSpc>
                <a:spcPct val="90000"/>
              </a:lnSpc>
              <a:spcBef>
                <a:spcPts val="0"/>
              </a:spcBef>
              <a:spcAft>
                <a:spcPts val="0"/>
              </a:spcAft>
              <a:buSzPts val="1900"/>
              <a:buChar char="•"/>
            </a:pPr>
            <a:r>
              <a:rPr lang="en-US" sz="2900" b="1"/>
              <a:t>S</a:t>
            </a:r>
            <a:r>
              <a:rPr lang="en-US" sz="2900"/>
              <a:t>tandard </a:t>
            </a:r>
            <a:r>
              <a:rPr lang="en-US" sz="2900" b="1"/>
              <a:t>A</a:t>
            </a:r>
            <a:r>
              <a:rPr lang="en-US" sz="2900"/>
              <a:t>merican </a:t>
            </a:r>
            <a:r>
              <a:rPr lang="en-US" sz="2900" b="1"/>
              <a:t>D</a:t>
            </a:r>
            <a:r>
              <a:rPr lang="en-US" sz="2900"/>
              <a:t>iet</a:t>
            </a:r>
            <a:endParaRPr sz="2900"/>
          </a:p>
          <a:p>
            <a:pPr marL="457200" lvl="0" indent="-349250" algn="l" rtl="0">
              <a:lnSpc>
                <a:spcPct val="90000"/>
              </a:lnSpc>
              <a:spcBef>
                <a:spcPts val="0"/>
              </a:spcBef>
              <a:spcAft>
                <a:spcPts val="0"/>
              </a:spcAft>
              <a:buSzPts val="1900"/>
              <a:buChar char="•"/>
            </a:pPr>
            <a:r>
              <a:rPr lang="en-US" sz="2900"/>
              <a:t>Calorie-rich, nutrient-poor, highly processed, and low in whole foods </a:t>
            </a:r>
            <a:endParaRPr sz="2900"/>
          </a:p>
          <a:p>
            <a:pPr marL="457200" lvl="0" indent="-349250" algn="l" rtl="0">
              <a:lnSpc>
                <a:spcPct val="90000"/>
              </a:lnSpc>
              <a:spcBef>
                <a:spcPts val="0"/>
              </a:spcBef>
              <a:spcAft>
                <a:spcPts val="0"/>
              </a:spcAft>
              <a:buSzPts val="1900"/>
              <a:buChar char="•"/>
            </a:pPr>
            <a:r>
              <a:rPr lang="en-US" sz="2900"/>
              <a:t>Lacking in vegetables, especially dark leafy greens</a:t>
            </a:r>
            <a:endParaRPr sz="2900"/>
          </a:p>
          <a:p>
            <a:pPr marL="457200" lvl="0" indent="-349250" algn="l" rtl="0">
              <a:lnSpc>
                <a:spcPct val="90000"/>
              </a:lnSpc>
              <a:spcBef>
                <a:spcPts val="0"/>
              </a:spcBef>
              <a:spcAft>
                <a:spcPts val="0"/>
              </a:spcAft>
              <a:buSzPts val="1900"/>
              <a:buChar char="•"/>
            </a:pPr>
            <a:r>
              <a:rPr lang="en-US" sz="2900"/>
              <a:t>May lead to chronic disease and chronic inflammation</a:t>
            </a:r>
            <a:endParaRPr sz="2900"/>
          </a:p>
          <a:p>
            <a:pPr marL="457200" lvl="0" indent="-349250" algn="l" rtl="0">
              <a:lnSpc>
                <a:spcPct val="90000"/>
              </a:lnSpc>
              <a:spcBef>
                <a:spcPts val="0"/>
              </a:spcBef>
              <a:spcAft>
                <a:spcPts val="0"/>
              </a:spcAft>
              <a:buSzPts val="1900"/>
              <a:buChar char="•"/>
            </a:pPr>
            <a:r>
              <a:rPr lang="en-US" sz="2900"/>
              <a:t>High in added sugars and preservatives</a:t>
            </a:r>
            <a:endParaRPr sz="2900"/>
          </a:p>
          <a:p>
            <a:pPr marL="457200" lvl="0" indent="-349250" algn="l" rtl="0">
              <a:lnSpc>
                <a:spcPct val="90000"/>
              </a:lnSpc>
              <a:spcBef>
                <a:spcPts val="0"/>
              </a:spcBef>
              <a:spcAft>
                <a:spcPts val="0"/>
              </a:spcAft>
              <a:buSzPts val="1900"/>
              <a:buChar char="•"/>
            </a:pPr>
            <a:r>
              <a:rPr lang="en-US" sz="2900"/>
              <a:t>The result of the industrialization of foods in the late 1800s</a:t>
            </a:r>
            <a:endParaRPr sz="2900"/>
          </a:p>
          <a:p>
            <a:pPr marL="228600" lvl="0" indent="0" algn="l" rtl="0">
              <a:lnSpc>
                <a:spcPct val="90000"/>
              </a:lnSpc>
              <a:spcBef>
                <a:spcPts val="0"/>
              </a:spcBef>
              <a:spcAft>
                <a:spcPts val="0"/>
              </a:spcAft>
              <a:buNone/>
            </a:pPr>
            <a:endParaRPr/>
          </a:p>
          <a:p>
            <a:pPr marL="457200" lvl="1" indent="0" algn="l" rtl="0">
              <a:lnSpc>
                <a:spcPct val="90000"/>
              </a:lnSpc>
              <a:spcBef>
                <a:spcPts val="500"/>
              </a:spcBef>
              <a:spcAft>
                <a:spcPts val="0"/>
              </a:spcAft>
              <a:buClr>
                <a:schemeClr val="dk1"/>
              </a:buClr>
              <a:buSzPts val="2400"/>
              <a:buNone/>
            </a:pPr>
            <a:endParaRPr/>
          </a:p>
        </p:txBody>
      </p:sp>
      <p:pic>
        <p:nvPicPr>
          <p:cNvPr id="132" name="Google Shape;132;p5"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Why the SAD Cannot Continue</a:t>
            </a:r>
            <a:endParaRPr/>
          </a:p>
        </p:txBody>
      </p:sp>
      <p:sp>
        <p:nvSpPr>
          <p:cNvPr id="139" name="Google Shape;13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The CDC reports that non-communicable (NCDs) diseases are now the major cause of death and disability worldwide</a:t>
            </a:r>
            <a:endParaRPr/>
          </a:p>
          <a:p>
            <a:pPr marL="914400" lvl="1" indent="-342900" algn="l" rtl="0">
              <a:lnSpc>
                <a:spcPct val="90000"/>
              </a:lnSpc>
              <a:spcBef>
                <a:spcPts val="0"/>
              </a:spcBef>
              <a:spcAft>
                <a:spcPts val="0"/>
              </a:spcAft>
              <a:buSzPts val="1800"/>
              <a:buChar char="○"/>
            </a:pPr>
            <a:r>
              <a:rPr lang="en-US"/>
              <a:t>Cancer, heart disease, diabetes</a:t>
            </a:r>
            <a:endParaRPr/>
          </a:p>
          <a:p>
            <a:pPr marL="457200" lvl="0" indent="-342900" algn="l" rtl="0">
              <a:lnSpc>
                <a:spcPct val="90000"/>
              </a:lnSpc>
              <a:spcBef>
                <a:spcPts val="0"/>
              </a:spcBef>
              <a:spcAft>
                <a:spcPts val="0"/>
              </a:spcAft>
              <a:buSzPts val="1800"/>
              <a:buChar char="●"/>
            </a:pPr>
            <a:r>
              <a:rPr lang="en-US"/>
              <a:t>As of 2020, NCDs account for seven out of every ten deaths in the world</a:t>
            </a:r>
            <a:endParaRPr/>
          </a:p>
          <a:p>
            <a:pPr marL="457200" lvl="0" indent="-342900" algn="l" rtl="0">
              <a:lnSpc>
                <a:spcPct val="90000"/>
              </a:lnSpc>
              <a:spcBef>
                <a:spcPts val="0"/>
              </a:spcBef>
              <a:spcAft>
                <a:spcPts val="0"/>
              </a:spcAft>
              <a:buSzPts val="1800"/>
              <a:buChar char="●"/>
            </a:pPr>
            <a:r>
              <a:rPr lang="en-US"/>
              <a:t>Principle causes of premature death from NCDs are tobacco use, alcohol consumption, physical activity, and poor diet</a:t>
            </a:r>
            <a:endParaRPr/>
          </a:p>
          <a:p>
            <a:pPr marL="457200" lvl="0" indent="-342900" algn="l" rtl="0">
              <a:lnSpc>
                <a:spcPct val="90000"/>
              </a:lnSpc>
              <a:spcBef>
                <a:spcPts val="0"/>
              </a:spcBef>
              <a:spcAft>
                <a:spcPts val="0"/>
              </a:spcAft>
              <a:buSzPts val="1800"/>
              <a:buChar char="●"/>
            </a:pPr>
            <a:r>
              <a:rPr lang="en-US"/>
              <a:t>According to the International Food Information Council </a:t>
            </a:r>
            <a:r>
              <a:rPr lang="en-US" b="1"/>
              <a:t>52% </a:t>
            </a:r>
            <a:r>
              <a:rPr lang="en-US"/>
              <a:t>of Americans said it was easier to do their income-tax returns than it is to figure out how to eat healthfully!</a:t>
            </a:r>
            <a:endParaRPr/>
          </a:p>
          <a:p>
            <a:pPr marL="685800" lvl="1" indent="-76200" algn="l" rtl="0">
              <a:lnSpc>
                <a:spcPct val="90000"/>
              </a:lnSpc>
              <a:spcBef>
                <a:spcPts val="500"/>
              </a:spcBef>
              <a:spcAft>
                <a:spcPts val="0"/>
              </a:spcAft>
              <a:buClr>
                <a:schemeClr val="dk1"/>
              </a:buClr>
              <a:buSzPts val="2400"/>
              <a:buNone/>
            </a:pPr>
            <a:endParaRPr/>
          </a:p>
        </p:txBody>
      </p:sp>
      <p:pic>
        <p:nvPicPr>
          <p:cNvPr id="140" name="Google Shape;140;p6"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838200" y="2156613"/>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Nourishing Yourself With Fats, Carbohydrates, and Proteins</a:t>
            </a:r>
            <a:endParaRPr/>
          </a:p>
        </p:txBody>
      </p:sp>
      <p:pic>
        <p:nvPicPr>
          <p:cNvPr id="146" name="Google Shape;146;p7"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147" name="Google Shape;147;p7"/>
          <p:cNvPicPr preferRelativeResize="0"/>
          <p:nvPr/>
        </p:nvPicPr>
        <p:blipFill>
          <a:blip r:embed="rId4">
            <a:alphaModFix/>
          </a:blip>
          <a:stretch>
            <a:fillRect/>
          </a:stretch>
        </p:blipFill>
        <p:spPr>
          <a:xfrm>
            <a:off x="3691800" y="3711125"/>
            <a:ext cx="5054925" cy="2391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Fats</a:t>
            </a:r>
            <a:endParaRPr/>
          </a:p>
        </p:txBody>
      </p:sp>
      <p:sp>
        <p:nvSpPr>
          <p:cNvPr id="154" name="Google Shape;154;p8"/>
          <p:cNvSpPr txBox="1">
            <a:spLocks noGrp="1"/>
          </p:cNvSpPr>
          <p:nvPr>
            <p:ph type="body" idx="1"/>
          </p:nvPr>
        </p:nvSpPr>
        <p:spPr>
          <a:xfrm>
            <a:off x="838200" y="1825625"/>
            <a:ext cx="10515600" cy="3277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Fats are an </a:t>
            </a:r>
            <a:r>
              <a:rPr lang="en-US" b="1"/>
              <a:t>essential</a:t>
            </a:r>
            <a:r>
              <a:rPr lang="en-US"/>
              <a:t> nutrient to include in a daily diet</a:t>
            </a:r>
            <a:endParaRPr/>
          </a:p>
          <a:p>
            <a:pPr marL="457200" lvl="0" indent="-342900" algn="l" rtl="0">
              <a:lnSpc>
                <a:spcPct val="90000"/>
              </a:lnSpc>
              <a:spcBef>
                <a:spcPts val="0"/>
              </a:spcBef>
              <a:spcAft>
                <a:spcPts val="0"/>
              </a:spcAft>
              <a:buSzPts val="1800"/>
              <a:buChar char="●"/>
            </a:pPr>
            <a:r>
              <a:rPr lang="en-US"/>
              <a:t>The best fats are less processed and remain closer to their natural form</a:t>
            </a:r>
            <a:endParaRPr/>
          </a:p>
          <a:p>
            <a:pPr marL="457200" lvl="0" indent="-342900" algn="l" rtl="0">
              <a:lnSpc>
                <a:spcPct val="90000"/>
              </a:lnSpc>
              <a:spcBef>
                <a:spcPts val="0"/>
              </a:spcBef>
              <a:spcAft>
                <a:spcPts val="0"/>
              </a:spcAft>
              <a:buSzPts val="1800"/>
              <a:buChar char="●"/>
            </a:pPr>
            <a:r>
              <a:rPr lang="en-US"/>
              <a:t>The body digests fat more slowly than proteins or carbs, so it can give you long term energy and helps you feel satisfied from a meal</a:t>
            </a:r>
            <a:endParaRPr/>
          </a:p>
          <a:p>
            <a:pPr marL="457200" lvl="0" indent="-342900" algn="l" rtl="0">
              <a:lnSpc>
                <a:spcPct val="90000"/>
              </a:lnSpc>
              <a:spcBef>
                <a:spcPts val="0"/>
              </a:spcBef>
              <a:spcAft>
                <a:spcPts val="0"/>
              </a:spcAft>
              <a:buSzPts val="1800"/>
              <a:buChar char="●"/>
            </a:pPr>
            <a:r>
              <a:rPr lang="en-US"/>
              <a:t>Natural sources of fats come from plants</a:t>
            </a:r>
            <a:endParaRPr/>
          </a:p>
          <a:p>
            <a:pPr marL="457200" lvl="0" indent="-342900" algn="l" rtl="0">
              <a:lnSpc>
                <a:spcPct val="90000"/>
              </a:lnSpc>
              <a:spcBef>
                <a:spcPts val="0"/>
              </a:spcBef>
              <a:spcAft>
                <a:spcPts val="0"/>
              </a:spcAft>
              <a:buSzPts val="1800"/>
              <a:buChar char="●"/>
            </a:pPr>
            <a:r>
              <a:rPr lang="en-US"/>
              <a:t>Two types: unsaturated and saturated</a:t>
            </a:r>
            <a:endParaRPr/>
          </a:p>
        </p:txBody>
      </p:sp>
      <p:pic>
        <p:nvPicPr>
          <p:cNvPr id="155" name="Google Shape;155;p8" descr="HORZ_Transform_no_subtitle_color"/>
          <p:cNvPicPr preferRelativeResize="0"/>
          <p:nvPr/>
        </p:nvPicPr>
        <p:blipFill rotWithShape="1">
          <a:blip r:embed="rId3">
            <a:alphaModFix/>
          </a:blip>
          <a:srcRect/>
          <a:stretch/>
        </p:blipFill>
        <p:spPr>
          <a:xfrm>
            <a:off x="8152359" y="323560"/>
            <a:ext cx="3680360" cy="618549"/>
          </a:xfrm>
          <a:prstGeom prst="rect">
            <a:avLst/>
          </a:prstGeom>
          <a:noFill/>
          <a:ln>
            <a:noFill/>
          </a:ln>
        </p:spPr>
      </p:pic>
      <p:pic>
        <p:nvPicPr>
          <p:cNvPr id="156" name="Google Shape;156;p8"/>
          <p:cNvPicPr preferRelativeResize="0"/>
          <p:nvPr/>
        </p:nvPicPr>
        <p:blipFill>
          <a:blip r:embed="rId4">
            <a:alphaModFix/>
          </a:blip>
          <a:stretch>
            <a:fillRect/>
          </a:stretch>
        </p:blipFill>
        <p:spPr>
          <a:xfrm>
            <a:off x="402875" y="5238350"/>
            <a:ext cx="1685975" cy="1395375"/>
          </a:xfrm>
          <a:prstGeom prst="rect">
            <a:avLst/>
          </a:prstGeom>
          <a:noFill/>
          <a:ln>
            <a:noFill/>
          </a:ln>
        </p:spPr>
      </p:pic>
      <p:pic>
        <p:nvPicPr>
          <p:cNvPr id="157" name="Google Shape;157;p8"/>
          <p:cNvPicPr preferRelativeResize="0"/>
          <p:nvPr/>
        </p:nvPicPr>
        <p:blipFill>
          <a:blip r:embed="rId5">
            <a:alphaModFix/>
          </a:blip>
          <a:stretch>
            <a:fillRect/>
          </a:stretch>
        </p:blipFill>
        <p:spPr>
          <a:xfrm>
            <a:off x="2469850" y="5377788"/>
            <a:ext cx="1984176" cy="1116475"/>
          </a:xfrm>
          <a:prstGeom prst="rect">
            <a:avLst/>
          </a:prstGeom>
          <a:noFill/>
          <a:ln>
            <a:noFill/>
          </a:ln>
        </p:spPr>
      </p:pic>
      <p:pic>
        <p:nvPicPr>
          <p:cNvPr id="158" name="Google Shape;158;p8"/>
          <p:cNvPicPr preferRelativeResize="0"/>
          <p:nvPr/>
        </p:nvPicPr>
        <p:blipFill>
          <a:blip r:embed="rId6">
            <a:alphaModFix/>
          </a:blip>
          <a:stretch>
            <a:fillRect/>
          </a:stretch>
        </p:blipFill>
        <p:spPr>
          <a:xfrm>
            <a:off x="5095500" y="5377802"/>
            <a:ext cx="1685974" cy="1348773"/>
          </a:xfrm>
          <a:prstGeom prst="rect">
            <a:avLst/>
          </a:prstGeom>
          <a:noFill/>
          <a:ln>
            <a:noFill/>
          </a:ln>
        </p:spPr>
      </p:pic>
      <p:pic>
        <p:nvPicPr>
          <p:cNvPr id="159" name="Google Shape;159;p8"/>
          <p:cNvPicPr preferRelativeResize="0"/>
          <p:nvPr/>
        </p:nvPicPr>
        <p:blipFill>
          <a:blip r:embed="rId7">
            <a:alphaModFix/>
          </a:blip>
          <a:stretch>
            <a:fillRect/>
          </a:stretch>
        </p:blipFill>
        <p:spPr>
          <a:xfrm>
            <a:off x="7480798" y="5238350"/>
            <a:ext cx="1912801" cy="1395374"/>
          </a:xfrm>
          <a:prstGeom prst="rect">
            <a:avLst/>
          </a:prstGeom>
          <a:noFill/>
          <a:ln>
            <a:noFill/>
          </a:ln>
        </p:spPr>
      </p:pic>
      <p:pic>
        <p:nvPicPr>
          <p:cNvPr id="160" name="Google Shape;160;p8"/>
          <p:cNvPicPr preferRelativeResize="0"/>
          <p:nvPr/>
        </p:nvPicPr>
        <p:blipFill>
          <a:blip r:embed="rId8">
            <a:alphaModFix/>
          </a:blip>
          <a:stretch>
            <a:fillRect/>
          </a:stretch>
        </p:blipFill>
        <p:spPr>
          <a:xfrm>
            <a:off x="10210566" y="5238342"/>
            <a:ext cx="1113325" cy="148443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5261</Words>
  <Application>Microsoft Macintosh PowerPoint</Application>
  <PresentationFormat>Widescreen</PresentationFormat>
  <Paragraphs>563</Paragraphs>
  <Slides>50</Slides>
  <Notes>50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Calibri</vt:lpstr>
      <vt:lpstr>Office Theme</vt:lpstr>
      <vt:lpstr>Food as Medicine Everyday</vt:lpstr>
      <vt:lpstr>Food As Medicine Everyday</vt:lpstr>
      <vt:lpstr>Topics:</vt:lpstr>
      <vt:lpstr>Objectives:</vt:lpstr>
      <vt:lpstr>The Standard American Diet</vt:lpstr>
      <vt:lpstr>What is the SAD?</vt:lpstr>
      <vt:lpstr>Why the SAD Cannot Continue</vt:lpstr>
      <vt:lpstr>Nourishing Yourself With Fats, Carbohydrates, and Proteins</vt:lpstr>
      <vt:lpstr>Fats</vt:lpstr>
      <vt:lpstr>PowerPoint Presentation</vt:lpstr>
      <vt:lpstr>What to AVOID: Trans Fats</vt:lpstr>
      <vt:lpstr>The Bottom Line</vt:lpstr>
      <vt:lpstr>Carbohydrates</vt:lpstr>
      <vt:lpstr>Complex Carbohydrates</vt:lpstr>
      <vt:lpstr>Let Fiber Be Your Guide</vt:lpstr>
      <vt:lpstr>Whole Grains</vt:lpstr>
      <vt:lpstr>PowerPoint Presentation</vt:lpstr>
      <vt:lpstr>Protein</vt:lpstr>
      <vt:lpstr>Protein</vt:lpstr>
      <vt:lpstr>Plant Sources of Protein</vt:lpstr>
      <vt:lpstr>Don’t Forget Micronutrients!</vt:lpstr>
      <vt:lpstr>Reading Food Labels</vt:lpstr>
      <vt:lpstr>Food Labels </vt:lpstr>
      <vt:lpstr>Step 1: The Ingredients</vt:lpstr>
      <vt:lpstr>Step 2: Nutrition Facts</vt:lpstr>
      <vt:lpstr>PowerPoint Presentation</vt:lpstr>
      <vt:lpstr>Whole Foods, Plant-Based Diets</vt:lpstr>
      <vt:lpstr>What is it?</vt:lpstr>
      <vt:lpstr>How to Eat Smarter</vt:lpstr>
      <vt:lpstr>Strategies for Healthy Digestion</vt:lpstr>
      <vt:lpstr>Digestion</vt:lpstr>
      <vt:lpstr>PowerPoint Presentation</vt:lpstr>
      <vt:lpstr>Strategies for Healthy Digestion</vt:lpstr>
      <vt:lpstr>Indigestion Fighters</vt:lpstr>
      <vt:lpstr>Healthy Habits</vt:lpstr>
      <vt:lpstr>Breakfast</vt:lpstr>
      <vt:lpstr>Non-Breakfast Eaters</vt:lpstr>
      <vt:lpstr>Water &amp; Sleep</vt:lpstr>
      <vt:lpstr>Tips for Better Sleep</vt:lpstr>
      <vt:lpstr>Breathing &amp; Movement </vt:lpstr>
      <vt:lpstr>Combat Physical Inactivity</vt:lpstr>
      <vt:lpstr>Eating On The Go &amp; Grocery Shopping</vt:lpstr>
      <vt:lpstr>Healthy Eating On The Go</vt:lpstr>
      <vt:lpstr>Make the Most Out of Fast Food</vt:lpstr>
      <vt:lpstr>General Grocery Shopping Tips</vt:lpstr>
      <vt:lpstr>Top 5 Superfoods to Have in Your Cart</vt:lpstr>
      <vt:lpstr>PowerPoint Presentation</vt:lpstr>
      <vt:lpstr>Foods to Limit/Avoid</vt:lpstr>
      <vt:lpstr>Organic or Not Organic?</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as Medicine Everyday</dc:title>
  <dc:creator>Hsiao, Isabella</dc:creator>
  <cp:lastModifiedBy>Brown-Cordero, Lizzie</cp:lastModifiedBy>
  <cp:revision>1</cp:revision>
  <dcterms:created xsi:type="dcterms:W3CDTF">2020-12-08T14:22:42Z</dcterms:created>
  <dcterms:modified xsi:type="dcterms:W3CDTF">2021-05-06T00:56:15Z</dcterms:modified>
</cp:coreProperties>
</file>