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70" r:id="rId10"/>
    <p:sldId id="266" r:id="rId11"/>
    <p:sldId id="267" r:id="rId12"/>
    <p:sldId id="268" r:id="rId13"/>
    <p:sldId id="269" r:id="rId14"/>
  </p:sldIdLst>
  <p:sldSz cx="12192000" cy="68580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80549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68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35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86" name="Google Shape;186;p1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60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32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88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32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32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10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07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3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50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e39bf95db_0_14:notes"/>
          <p:cNvSpPr txBox="1">
            <a:spLocks noGrp="1"/>
          </p:cNvSpPr>
          <p:nvPr>
            <p:ph type="body" idx="1"/>
          </p:nvPr>
        </p:nvSpPr>
        <p:spPr>
          <a:xfrm>
            <a:off x="707708" y="4505980"/>
            <a:ext cx="5661600" cy="36867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70" name="Google Shape;170;g6e39bf95db_0_1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74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ansformlm.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hyperlink" Target="http://www.fatfreevegan.com/" TargetMode="External"/><Relationship Id="rId3" Type="http://schemas.openxmlformats.org/officeDocument/2006/relationships/hyperlink" Target="http://www.pcrm.org/" TargetMode="External"/><Relationship Id="rId7" Type="http://schemas.openxmlformats.org/officeDocument/2006/relationships/hyperlink" Target="http://www.lighter.world.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bhsg.org/" TargetMode="External"/><Relationship Id="rId5" Type="http://schemas.openxmlformats.org/officeDocument/2006/relationships/hyperlink" Target="http://www.transformlm.org/" TargetMode="External"/><Relationship Id="rId10" Type="http://schemas.openxmlformats.org/officeDocument/2006/relationships/image" Target="../media/image1.jpg"/><Relationship Id="rId4" Type="http://schemas.openxmlformats.org/officeDocument/2006/relationships/hyperlink" Target="http://www.nutritionfacts.org/" TargetMode="External"/><Relationship Id="rId9" Type="http://schemas.openxmlformats.org/officeDocument/2006/relationships/hyperlink" Target="http://www.forksoverkniv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HORZ_Transform_no_subtitle_color"/>
          <p:cNvPicPr preferRelativeResize="0"/>
          <p:nvPr/>
        </p:nvPicPr>
        <p:blipFill rotWithShape="1">
          <a:blip r:embed="rId3">
            <a:alphaModFix/>
          </a:blip>
          <a:srcRect/>
          <a:stretch/>
        </p:blipFill>
        <p:spPr>
          <a:xfrm>
            <a:off x="481559" y="323560"/>
            <a:ext cx="3680360" cy="618549"/>
          </a:xfrm>
          <a:prstGeom prst="rect">
            <a:avLst/>
          </a:prstGeom>
          <a:noFill/>
          <a:ln>
            <a:noFill/>
          </a:ln>
        </p:spPr>
      </p:pic>
      <p:sp>
        <p:nvSpPr>
          <p:cNvPr id="89" name="Google Shape;89;p13"/>
          <p:cNvSpPr txBox="1">
            <a:spLocks noGrp="1"/>
          </p:cNvSpPr>
          <p:nvPr>
            <p:ph type="ctrTitle"/>
          </p:nvPr>
        </p:nvSpPr>
        <p:spPr>
          <a:xfrm>
            <a:off x="0" y="2806782"/>
            <a:ext cx="12192000" cy="16930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480"/>
              <a:buFont typeface="Calibri"/>
              <a:buNone/>
            </a:pPr>
            <a:r>
              <a:rPr lang="en-US" sz="5900" dirty="0"/>
              <a:t>The New You</a:t>
            </a:r>
            <a:r>
              <a:rPr lang="en-US" sz="5400" dirty="0"/>
              <a:t/>
            </a:r>
            <a:br>
              <a:rPr lang="en-US" sz="5400" dirty="0"/>
            </a:br>
            <a:r>
              <a:rPr lang="en-US" sz="5400" dirty="0"/>
              <a:t/>
            </a:r>
            <a:br>
              <a:rPr lang="en-US" sz="5400" dirty="0"/>
            </a:b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Ongoing Support</a:t>
            </a:r>
            <a:endParaRPr/>
          </a:p>
        </p:txBody>
      </p:sp>
      <p:sp>
        <p:nvSpPr>
          <p:cNvPr id="173" name="Google Shape;173;p23"/>
          <p:cNvSpPr txBox="1">
            <a:spLocks noGrp="1"/>
          </p:cNvSpPr>
          <p:nvPr>
            <p:ph type="body" idx="1"/>
          </p:nvPr>
        </p:nvSpPr>
        <p:spPr>
          <a:xfrm>
            <a:off x="599607" y="1577350"/>
            <a:ext cx="11233112" cy="5152500"/>
          </a:xfrm>
          <a:prstGeom prst="rect">
            <a:avLst/>
          </a:prstGeom>
          <a:noFill/>
          <a:ln>
            <a:noFill/>
          </a:ln>
        </p:spPr>
        <p:txBody>
          <a:bodyPr spcFirstLastPara="1" wrap="square" lIns="91425" tIns="45700" rIns="91425" bIns="45700" anchor="t" anchorCtr="0">
            <a:noAutofit/>
          </a:bodyPr>
          <a:lstStyle/>
          <a:p>
            <a:pPr marL="685800" indent="-457200">
              <a:spcBef>
                <a:spcPts val="0"/>
              </a:spcBef>
            </a:pPr>
            <a:r>
              <a:rPr lang="en-US" sz="2400" dirty="0"/>
              <a:t>Continue using our website and resources at </a:t>
            </a:r>
            <a:r>
              <a:rPr lang="en-US" sz="2400" dirty="0" smtClean="0">
                <a:hlinkClick r:id="rId3"/>
              </a:rPr>
              <a:t>www.transformlm.org</a:t>
            </a:r>
            <a:r>
              <a:rPr lang="en-US" sz="2400" dirty="0" smtClean="0"/>
              <a:t>.</a:t>
            </a:r>
          </a:p>
          <a:p>
            <a:pPr marL="685800" indent="-457200">
              <a:spcBef>
                <a:spcPts val="0"/>
              </a:spcBef>
            </a:pPr>
            <a:r>
              <a:rPr lang="en-US" sz="2400" dirty="0" smtClean="0"/>
              <a:t>Find </a:t>
            </a:r>
            <a:r>
              <a:rPr lang="en-US" sz="2400" dirty="0"/>
              <a:t>all of our challenge materials posted under the Challenges </a:t>
            </a:r>
            <a:r>
              <a:rPr lang="en-US" sz="2400" dirty="0" smtClean="0"/>
              <a:t>tab</a:t>
            </a:r>
          </a:p>
          <a:p>
            <a:pPr marL="685800" indent="-457200">
              <a:spcBef>
                <a:spcPts val="0"/>
              </a:spcBef>
            </a:pPr>
            <a:r>
              <a:rPr lang="en-US" sz="2400" dirty="0" smtClean="0"/>
              <a:t>Check </a:t>
            </a:r>
            <a:r>
              <a:rPr lang="en-US" sz="2400" dirty="0"/>
              <a:t>out our social media (linked on website), blogs, and </a:t>
            </a:r>
            <a:r>
              <a:rPr lang="en-US" sz="2400" dirty="0" smtClean="0"/>
              <a:t>more! We currently have </a:t>
            </a:r>
            <a:r>
              <a:rPr lang="en-US" sz="2400" dirty="0" smtClean="0"/>
              <a:t>Facebook and </a:t>
            </a:r>
            <a:r>
              <a:rPr lang="en-US" sz="2400" dirty="0" smtClean="0"/>
              <a:t>Instagram accounts</a:t>
            </a:r>
            <a:endParaRPr sz="2400" dirty="0"/>
          </a:p>
          <a:p>
            <a:pPr marL="685800" indent="-457200">
              <a:spcBef>
                <a:spcPts val="0"/>
              </a:spcBef>
            </a:pPr>
            <a:r>
              <a:rPr lang="en-US" sz="2400" dirty="0"/>
              <a:t>Come See Karen or Bryanne at Progressive Health in Wilmington DE</a:t>
            </a:r>
            <a:r>
              <a:rPr lang="en-US" sz="2400" dirty="0" smtClean="0"/>
              <a:t>.</a:t>
            </a:r>
            <a:endParaRPr lang="en-US" sz="2400" dirty="0"/>
          </a:p>
          <a:p>
            <a:pPr marL="685800" indent="-457200">
              <a:spcBef>
                <a:spcPts val="0"/>
              </a:spcBef>
            </a:pPr>
            <a:r>
              <a:rPr lang="en-US" sz="2400" dirty="0"/>
              <a:t>Stay tuned for more information and our next challenge!</a:t>
            </a:r>
            <a:endParaRPr sz="2400" dirty="0"/>
          </a:p>
        </p:txBody>
      </p:sp>
      <p:pic>
        <p:nvPicPr>
          <p:cNvPr id="174" name="Google Shape;174;p23" descr="HORZ_Transform_no_subtitle_color"/>
          <p:cNvPicPr preferRelativeResize="0"/>
          <p:nvPr/>
        </p:nvPicPr>
        <p:blipFill rotWithShape="1">
          <a:blip r:embed="rId4">
            <a:alphaModFix/>
          </a:blip>
          <a:srcRect/>
          <a:stretch/>
        </p:blipFill>
        <p:spPr>
          <a:xfrm>
            <a:off x="8152359" y="323560"/>
            <a:ext cx="3680360" cy="618549"/>
          </a:xfrm>
          <a:prstGeom prst="rect">
            <a:avLst/>
          </a:prstGeom>
          <a:noFill/>
          <a:ln>
            <a:noFill/>
          </a:ln>
        </p:spPr>
      </p:pic>
      <p:pic>
        <p:nvPicPr>
          <p:cNvPr id="2" name="Picture 1"/>
          <p:cNvPicPr>
            <a:picLocks noChangeAspect="1"/>
          </p:cNvPicPr>
          <p:nvPr/>
        </p:nvPicPr>
        <p:blipFill>
          <a:blip r:embed="rId5"/>
          <a:stretch>
            <a:fillRect/>
          </a:stretch>
        </p:blipFill>
        <p:spPr>
          <a:xfrm>
            <a:off x="1409075" y="3751848"/>
            <a:ext cx="9229408" cy="28138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Keep Learning</a:t>
            </a:r>
            <a:endParaRPr/>
          </a:p>
        </p:txBody>
      </p:sp>
      <p:sp>
        <p:nvSpPr>
          <p:cNvPr id="182" name="Google Shape;182;p24"/>
          <p:cNvSpPr txBox="1">
            <a:spLocks noGrp="1"/>
          </p:cNvSpPr>
          <p:nvPr>
            <p:ph type="body" idx="1"/>
          </p:nvPr>
        </p:nvSpPr>
        <p:spPr>
          <a:xfrm>
            <a:off x="838200" y="1577339"/>
            <a:ext cx="10721276" cy="515264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en-US" sz="2590" dirty="0"/>
              <a:t>Movies: </a:t>
            </a:r>
            <a:endParaRPr dirty="0"/>
          </a:p>
          <a:p>
            <a:pPr marL="685800" lvl="1" indent="-228600" algn="l" rtl="0">
              <a:lnSpc>
                <a:spcPct val="90000"/>
              </a:lnSpc>
              <a:spcBef>
                <a:spcPts val="500"/>
              </a:spcBef>
              <a:spcAft>
                <a:spcPts val="0"/>
              </a:spcAft>
              <a:buClr>
                <a:schemeClr val="dk1"/>
              </a:buClr>
              <a:buSzPts val="2220"/>
              <a:buChar char="•"/>
            </a:pPr>
            <a:r>
              <a:rPr lang="en-US" sz="2220" dirty="0"/>
              <a:t>Game Changers, Forks over Knives, What the Health, </a:t>
            </a:r>
            <a:r>
              <a:rPr lang="en-US" sz="2220" dirty="0" err="1"/>
              <a:t>Cowspiracy</a:t>
            </a:r>
            <a:endParaRPr sz="2220" dirty="0"/>
          </a:p>
          <a:p>
            <a:pPr marL="228600" lvl="0" indent="-228600" algn="l" rtl="0">
              <a:lnSpc>
                <a:spcPct val="90000"/>
              </a:lnSpc>
              <a:spcBef>
                <a:spcPts val="1000"/>
              </a:spcBef>
              <a:spcAft>
                <a:spcPts val="0"/>
              </a:spcAft>
              <a:buClr>
                <a:schemeClr val="dk1"/>
              </a:buClr>
              <a:buSzPts val="2590"/>
              <a:buChar char="•"/>
            </a:pPr>
            <a:r>
              <a:rPr lang="en-US" sz="2590" dirty="0"/>
              <a:t>Books:</a:t>
            </a:r>
            <a:endParaRPr dirty="0"/>
          </a:p>
          <a:p>
            <a:pPr marL="685800" lvl="1" indent="-228600" algn="l" rtl="0">
              <a:lnSpc>
                <a:spcPct val="90000"/>
              </a:lnSpc>
              <a:spcBef>
                <a:spcPts val="500"/>
              </a:spcBef>
              <a:spcAft>
                <a:spcPts val="0"/>
              </a:spcAft>
              <a:buClr>
                <a:schemeClr val="dk1"/>
              </a:buClr>
              <a:buSzPts val="2220"/>
              <a:buChar char="•"/>
            </a:pPr>
            <a:r>
              <a:rPr lang="en-US" sz="2220" dirty="0"/>
              <a:t>How Not to Die, </a:t>
            </a:r>
            <a:r>
              <a:rPr lang="en-US" sz="2220" dirty="0" err="1"/>
              <a:t>Proteinaholic</a:t>
            </a:r>
            <a:r>
              <a:rPr lang="en-US" sz="2220" dirty="0"/>
              <a:t>, Prevent and Reverse Heart Disease, the Mindful Vegan, Undo it, Sick to Fit, Blue Zones Solution, The China Study, How Not to Diet, Dr. Neal Barnard’s Program for Reversing Diabetes, The Cheese Trap, The Mad Cowboy</a:t>
            </a:r>
            <a:endParaRPr sz="2220" dirty="0"/>
          </a:p>
          <a:p>
            <a:pPr marL="228600" lvl="0" indent="-228600" algn="l" rtl="0">
              <a:lnSpc>
                <a:spcPct val="90000"/>
              </a:lnSpc>
              <a:spcBef>
                <a:spcPts val="1000"/>
              </a:spcBef>
              <a:spcAft>
                <a:spcPts val="0"/>
              </a:spcAft>
              <a:buClr>
                <a:schemeClr val="dk1"/>
              </a:buClr>
              <a:buSzPts val="2590"/>
              <a:buChar char="•"/>
            </a:pPr>
            <a:r>
              <a:rPr lang="en-US" sz="2590" dirty="0"/>
              <a:t>Websites:</a:t>
            </a:r>
            <a:endParaRPr dirty="0"/>
          </a:p>
          <a:p>
            <a:pPr marL="685800" lvl="1" indent="-228600" algn="l" rtl="0">
              <a:lnSpc>
                <a:spcPct val="90000"/>
              </a:lnSpc>
              <a:spcBef>
                <a:spcPts val="500"/>
              </a:spcBef>
              <a:spcAft>
                <a:spcPts val="0"/>
              </a:spcAft>
              <a:buClr>
                <a:schemeClr val="dk1"/>
              </a:buClr>
              <a:buSzPts val="2220"/>
              <a:buChar char="•"/>
            </a:pPr>
            <a:r>
              <a:rPr lang="en-US" sz="2220" u="sng" dirty="0">
                <a:solidFill>
                  <a:schemeClr val="hlink"/>
                </a:solidFill>
                <a:hlinkClick r:id="rId3"/>
              </a:rPr>
              <a:t>www.pcrm.org</a:t>
            </a:r>
            <a:r>
              <a:rPr lang="en-US" sz="2220" dirty="0"/>
              <a:t>, </a:t>
            </a:r>
            <a:r>
              <a:rPr lang="en-US" sz="2220" u="sng" dirty="0">
                <a:solidFill>
                  <a:schemeClr val="hlink"/>
                </a:solidFill>
                <a:hlinkClick r:id="rId4"/>
              </a:rPr>
              <a:t>www.nutritionfacts.org</a:t>
            </a:r>
            <a:r>
              <a:rPr lang="en-US" sz="2220" dirty="0"/>
              <a:t>, </a:t>
            </a:r>
            <a:r>
              <a:rPr lang="en-US" sz="2220" u="sng" dirty="0">
                <a:solidFill>
                  <a:schemeClr val="hlink"/>
                </a:solidFill>
                <a:hlinkClick r:id="rId5"/>
              </a:rPr>
              <a:t>www.transformlm.org</a:t>
            </a:r>
            <a:r>
              <a:rPr lang="en-US" sz="2220" dirty="0"/>
              <a:t>, </a:t>
            </a:r>
            <a:r>
              <a:rPr lang="en-US" sz="2220" u="sng" dirty="0">
                <a:solidFill>
                  <a:schemeClr val="hlink"/>
                </a:solidFill>
                <a:hlinkClick r:id="rId6"/>
              </a:rPr>
              <a:t>www.pbhsg.org</a:t>
            </a:r>
            <a:r>
              <a:rPr lang="en-US" sz="2220" dirty="0"/>
              <a:t> </a:t>
            </a:r>
            <a:endParaRPr sz="2220" dirty="0"/>
          </a:p>
          <a:p>
            <a:pPr marL="228600" lvl="0" indent="-228600" algn="l" rtl="0">
              <a:lnSpc>
                <a:spcPct val="90000"/>
              </a:lnSpc>
              <a:spcBef>
                <a:spcPts val="1000"/>
              </a:spcBef>
              <a:spcAft>
                <a:spcPts val="0"/>
              </a:spcAft>
              <a:buClr>
                <a:schemeClr val="dk1"/>
              </a:buClr>
              <a:buSzPts val="2590"/>
              <a:buChar char="•"/>
            </a:pPr>
            <a:r>
              <a:rPr lang="en-US" sz="2590" dirty="0"/>
              <a:t>Podcasts:</a:t>
            </a:r>
            <a:endParaRPr dirty="0"/>
          </a:p>
          <a:p>
            <a:pPr marL="685800" lvl="1" indent="-228600" algn="l" rtl="0">
              <a:lnSpc>
                <a:spcPct val="90000"/>
              </a:lnSpc>
              <a:spcBef>
                <a:spcPts val="500"/>
              </a:spcBef>
              <a:spcAft>
                <a:spcPts val="0"/>
              </a:spcAft>
              <a:buClr>
                <a:schemeClr val="dk1"/>
              </a:buClr>
              <a:buSzPts val="2220"/>
              <a:buChar char="•"/>
            </a:pPr>
            <a:r>
              <a:rPr lang="en-US" sz="2220" dirty="0"/>
              <a:t>Plant Yourself, Exam Room Podcast, Veggie Doctor Radio, Rich Roll, Heart Doc VIP, No Meat Athlete, Plant Proof Podcast, Plant-Strong </a:t>
            </a:r>
            <a:endParaRPr dirty="0"/>
          </a:p>
          <a:p>
            <a:pPr marL="228600" lvl="0" indent="-228600" algn="l" rtl="0">
              <a:lnSpc>
                <a:spcPct val="90000"/>
              </a:lnSpc>
              <a:spcBef>
                <a:spcPts val="1000"/>
              </a:spcBef>
              <a:spcAft>
                <a:spcPts val="0"/>
              </a:spcAft>
              <a:buClr>
                <a:schemeClr val="dk1"/>
              </a:buClr>
              <a:buSzPts val="2590"/>
              <a:buChar char="•"/>
            </a:pPr>
            <a:r>
              <a:rPr lang="en-US" sz="2590" dirty="0"/>
              <a:t>Recipes:</a:t>
            </a:r>
            <a:endParaRPr dirty="0"/>
          </a:p>
          <a:p>
            <a:pPr marL="685800" lvl="1" indent="-228600" algn="l" rtl="0">
              <a:lnSpc>
                <a:spcPct val="90000"/>
              </a:lnSpc>
              <a:spcBef>
                <a:spcPts val="500"/>
              </a:spcBef>
              <a:spcAft>
                <a:spcPts val="0"/>
              </a:spcAft>
              <a:buClr>
                <a:schemeClr val="dk1"/>
              </a:buClr>
              <a:buSzPts val="2220"/>
              <a:buChar char="•"/>
            </a:pPr>
            <a:r>
              <a:rPr lang="en-US" sz="2220" u="sng" dirty="0">
                <a:solidFill>
                  <a:schemeClr val="hlink"/>
                </a:solidFill>
                <a:hlinkClick r:id="rId7"/>
              </a:rPr>
              <a:t>www.lighter.world.com</a:t>
            </a:r>
            <a:r>
              <a:rPr lang="en-US" sz="2220" dirty="0"/>
              <a:t>, </a:t>
            </a:r>
            <a:r>
              <a:rPr lang="en-US" sz="2220" u="sng" dirty="0">
                <a:solidFill>
                  <a:schemeClr val="hlink"/>
                </a:solidFill>
                <a:hlinkClick r:id="rId8"/>
              </a:rPr>
              <a:t>www.fatfreevegan.com</a:t>
            </a:r>
            <a:r>
              <a:rPr lang="en-US" sz="2220" dirty="0"/>
              <a:t>, </a:t>
            </a:r>
            <a:r>
              <a:rPr lang="en-US" sz="2220" u="sng" dirty="0">
                <a:solidFill>
                  <a:schemeClr val="hlink"/>
                </a:solidFill>
                <a:hlinkClick r:id="rId9"/>
              </a:rPr>
              <a:t>www.forksoverknives.com</a:t>
            </a:r>
            <a:r>
              <a:rPr lang="en-US" sz="2220" dirty="0"/>
              <a:t> </a:t>
            </a:r>
            <a:endParaRPr sz="2220" dirty="0"/>
          </a:p>
        </p:txBody>
      </p:sp>
      <p:pic>
        <p:nvPicPr>
          <p:cNvPr id="183" name="Google Shape;183;p24" descr="HORZ_Transform_no_subtitle_color"/>
          <p:cNvPicPr preferRelativeResize="0"/>
          <p:nvPr/>
        </p:nvPicPr>
        <p:blipFill rotWithShape="1">
          <a:blip r:embed="rId10">
            <a:alphaModFix/>
          </a:blip>
          <a:srcRect/>
          <a:stretch/>
        </p:blipFill>
        <p:spPr>
          <a:xfrm>
            <a:off x="8152359" y="323560"/>
            <a:ext cx="3680360" cy="618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Final Thoughts</a:t>
            </a:r>
            <a:endParaRPr/>
          </a:p>
        </p:txBody>
      </p:sp>
      <p:sp>
        <p:nvSpPr>
          <p:cNvPr id="189" name="Google Shape;189;p25"/>
          <p:cNvSpPr txBox="1">
            <a:spLocks noGrp="1"/>
          </p:cNvSpPr>
          <p:nvPr>
            <p:ph type="body" idx="1"/>
          </p:nvPr>
        </p:nvSpPr>
        <p:spPr>
          <a:xfrm>
            <a:off x="838200" y="1577350"/>
            <a:ext cx="7314050" cy="5152500"/>
          </a:xfrm>
          <a:prstGeom prst="rect">
            <a:avLst/>
          </a:prstGeom>
          <a:noFill/>
          <a:ln>
            <a:noFill/>
          </a:ln>
        </p:spPr>
        <p:txBody>
          <a:bodyPr spcFirstLastPara="1" wrap="square" lIns="91425" tIns="45700" rIns="91425" bIns="45700" anchor="t" anchorCtr="0">
            <a:noAutofit/>
          </a:bodyPr>
          <a:lstStyle/>
          <a:p>
            <a:pPr marL="228600" lvl="0" indent="-241300" algn="l" rtl="0">
              <a:lnSpc>
                <a:spcPct val="115000"/>
              </a:lnSpc>
              <a:spcBef>
                <a:spcPts val="0"/>
              </a:spcBef>
              <a:spcAft>
                <a:spcPts val="0"/>
              </a:spcAft>
              <a:buClr>
                <a:schemeClr val="dk1"/>
              </a:buClr>
              <a:buSzPts val="3000"/>
              <a:buChar char="•"/>
            </a:pPr>
            <a:r>
              <a:rPr lang="en-US" sz="3000" dirty="0"/>
              <a:t>As a nation, we are not doing well. But YOU can improve your health and thrive. </a:t>
            </a:r>
            <a:endParaRPr sz="3000" dirty="0"/>
          </a:p>
          <a:p>
            <a:pPr marL="228600" lvl="0" indent="-241300" algn="l" rtl="0">
              <a:lnSpc>
                <a:spcPct val="115000"/>
              </a:lnSpc>
              <a:spcBef>
                <a:spcPts val="0"/>
              </a:spcBef>
              <a:spcAft>
                <a:spcPts val="0"/>
              </a:spcAft>
              <a:buClr>
                <a:schemeClr val="dk1"/>
              </a:buClr>
              <a:buSzPts val="3000"/>
              <a:buChar char="•"/>
            </a:pPr>
            <a:r>
              <a:rPr lang="en-US" sz="3000" dirty="0"/>
              <a:t>Medications, procedures and pills are not always the answer. </a:t>
            </a:r>
            <a:endParaRPr sz="3000" dirty="0"/>
          </a:p>
          <a:p>
            <a:pPr marL="228600" lvl="0" indent="-241300" algn="l" rtl="0">
              <a:lnSpc>
                <a:spcPct val="115000"/>
              </a:lnSpc>
              <a:spcBef>
                <a:spcPts val="1000"/>
              </a:spcBef>
              <a:spcAft>
                <a:spcPts val="0"/>
              </a:spcAft>
              <a:buClr>
                <a:schemeClr val="dk1"/>
              </a:buClr>
              <a:buSzPts val="3000"/>
              <a:buChar char="•"/>
            </a:pPr>
            <a:r>
              <a:rPr lang="en-US" sz="3000" dirty="0"/>
              <a:t>Fill your plate with whole foods from the power plate.</a:t>
            </a:r>
            <a:endParaRPr sz="3000" dirty="0"/>
          </a:p>
          <a:p>
            <a:pPr marL="228600" lvl="0" indent="-241300" algn="l" rtl="0">
              <a:lnSpc>
                <a:spcPct val="115000"/>
              </a:lnSpc>
              <a:spcBef>
                <a:spcPts val="1000"/>
              </a:spcBef>
              <a:spcAft>
                <a:spcPts val="0"/>
              </a:spcAft>
              <a:buClr>
                <a:schemeClr val="dk1"/>
              </a:buClr>
              <a:buSzPts val="3000"/>
              <a:buChar char="•"/>
            </a:pPr>
            <a:r>
              <a:rPr lang="en-US" sz="3000" dirty="0"/>
              <a:t>Disease prevention and reversal can be accomplished with lifestyle changes!</a:t>
            </a:r>
            <a:endParaRPr sz="3000" dirty="0"/>
          </a:p>
        </p:txBody>
      </p:sp>
      <p:pic>
        <p:nvPicPr>
          <p:cNvPr id="190" name="Google Shape;190;p25"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pic>
        <p:nvPicPr>
          <p:cNvPr id="191" name="Google Shape;191;p25"/>
          <p:cNvPicPr preferRelativeResize="0"/>
          <p:nvPr/>
        </p:nvPicPr>
        <p:blipFill>
          <a:blip r:embed="rId4">
            <a:alphaModFix/>
          </a:blip>
          <a:stretch>
            <a:fillRect/>
          </a:stretch>
        </p:blipFill>
        <p:spPr>
          <a:xfrm>
            <a:off x="8152250" y="2154334"/>
            <a:ext cx="3898500" cy="371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690715" y="2161969"/>
            <a:ext cx="1114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a:t>Thank you for allowing us the opportunity to help you throughout our first Transform Health Challenge.</a:t>
            </a:r>
            <a:br>
              <a:rPr lang="en-US" sz="3959"/>
            </a:br>
            <a:r>
              <a:rPr lang="en-US" sz="3959"/>
              <a:t/>
            </a:r>
            <a:br>
              <a:rPr lang="en-US" sz="3959"/>
            </a:br>
            <a:r>
              <a:rPr lang="en-US" sz="3959"/>
              <a:t>Continue taking personal responsibility for your health. You deserve to live a healthy and happy life!</a:t>
            </a:r>
            <a:endParaRPr sz="3959"/>
          </a:p>
        </p:txBody>
      </p:sp>
      <p:pic>
        <p:nvPicPr>
          <p:cNvPr id="197" name="Google Shape;197;p26"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pic>
        <p:nvPicPr>
          <p:cNvPr id="198" name="Google Shape;198;p26"/>
          <p:cNvPicPr preferRelativeResize="0"/>
          <p:nvPr/>
        </p:nvPicPr>
        <p:blipFill rotWithShape="1">
          <a:blip r:embed="rId4">
            <a:alphaModFix/>
          </a:blip>
          <a:srcRect l="3971" t="54018" r="2806" b="5614"/>
          <a:stretch/>
        </p:blipFill>
        <p:spPr>
          <a:xfrm>
            <a:off x="2863700" y="4366300"/>
            <a:ext cx="6718500" cy="230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Objectives</a:t>
            </a:r>
            <a:endParaRPr/>
          </a:p>
        </p:txBody>
      </p:sp>
      <p:sp>
        <p:nvSpPr>
          <p:cNvPr id="95" name="Google Shape;95;p14"/>
          <p:cNvSpPr txBox="1">
            <a:spLocks noGrp="1"/>
          </p:cNvSpPr>
          <p:nvPr>
            <p:ph type="body" idx="1"/>
          </p:nvPr>
        </p:nvSpPr>
        <p:spPr>
          <a:xfrm>
            <a:off x="838200" y="1577339"/>
            <a:ext cx="10721276" cy="515264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Where were we?</a:t>
            </a:r>
            <a:endParaRPr/>
          </a:p>
          <a:p>
            <a:pPr marL="228600" lvl="0" indent="-228600" algn="l" rtl="0">
              <a:lnSpc>
                <a:spcPct val="90000"/>
              </a:lnSpc>
              <a:spcBef>
                <a:spcPts val="1000"/>
              </a:spcBef>
              <a:spcAft>
                <a:spcPts val="0"/>
              </a:spcAft>
              <a:buClr>
                <a:schemeClr val="dk1"/>
              </a:buClr>
              <a:buSzPts val="2800"/>
              <a:buChar char="•"/>
            </a:pPr>
            <a:r>
              <a:rPr lang="en-US"/>
              <a:t>Where are we now?</a:t>
            </a:r>
            <a:endParaRPr/>
          </a:p>
          <a:p>
            <a:pPr marL="228600" lvl="0" indent="-228600" algn="l" rtl="0">
              <a:lnSpc>
                <a:spcPct val="90000"/>
              </a:lnSpc>
              <a:spcBef>
                <a:spcPts val="1000"/>
              </a:spcBef>
              <a:spcAft>
                <a:spcPts val="0"/>
              </a:spcAft>
              <a:buClr>
                <a:schemeClr val="dk1"/>
              </a:buClr>
              <a:buSzPts val="2800"/>
              <a:buChar char="•"/>
            </a:pPr>
            <a:r>
              <a:rPr lang="en-US"/>
              <a:t>Next Steps</a:t>
            </a:r>
            <a:endParaRPr/>
          </a:p>
          <a:p>
            <a:pPr marL="228600" lvl="0" indent="-228600" algn="l" rtl="0">
              <a:lnSpc>
                <a:spcPct val="90000"/>
              </a:lnSpc>
              <a:spcBef>
                <a:spcPts val="1000"/>
              </a:spcBef>
              <a:spcAft>
                <a:spcPts val="0"/>
              </a:spcAft>
              <a:buClr>
                <a:schemeClr val="dk1"/>
              </a:buClr>
              <a:buSzPts val="2800"/>
              <a:buChar char="•"/>
            </a:pPr>
            <a:r>
              <a:rPr lang="en-US"/>
              <a:t>Final thoughts</a:t>
            </a:r>
            <a:endParaRPr/>
          </a:p>
        </p:txBody>
      </p:sp>
      <p:pic>
        <p:nvPicPr>
          <p:cNvPr id="96" name="Google Shape;96;p14"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sp>
        <p:nvSpPr>
          <p:cNvPr id="97" name="Google Shape;97;p14"/>
          <p:cNvSpPr txBox="1"/>
          <p:nvPr/>
        </p:nvSpPr>
        <p:spPr>
          <a:xfrm>
            <a:off x="959370" y="5496475"/>
            <a:ext cx="10692303" cy="82237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Please remember: </a:t>
            </a:r>
            <a:r>
              <a:rPr lang="en-US" sz="1800" b="0" i="0" u="none" strike="noStrike" cap="none">
                <a:solidFill>
                  <a:srgbClr val="222222"/>
                </a:solidFill>
                <a:highlight>
                  <a:srgbClr val="FFFFFF"/>
                </a:highlight>
                <a:latin typeface="Calibri"/>
                <a:ea typeface="Calibri"/>
                <a:cs typeface="Calibri"/>
                <a:sym typeface="Calibri"/>
              </a:rPr>
              <a:t>The Content is not intended to be a substitute for professional medical advice, diagnosis, or treatment. Always seek the advice of </a:t>
            </a:r>
            <a:r>
              <a:rPr lang="en-US" sz="1800" b="1" i="1" u="sng" strike="noStrike" cap="none">
                <a:solidFill>
                  <a:srgbClr val="222222"/>
                </a:solidFill>
                <a:highlight>
                  <a:srgbClr val="FFFFFF"/>
                </a:highlight>
                <a:latin typeface="Calibri"/>
                <a:ea typeface="Calibri"/>
                <a:cs typeface="Calibri"/>
                <a:sym typeface="Calibri"/>
              </a:rPr>
              <a:t>your</a:t>
            </a:r>
            <a:r>
              <a:rPr lang="en-US" sz="1800" b="0" i="0" u="none" strike="noStrike" cap="none">
                <a:solidFill>
                  <a:srgbClr val="222222"/>
                </a:solidFill>
                <a:highlight>
                  <a:srgbClr val="FFFFFF"/>
                </a:highlight>
                <a:latin typeface="Calibri"/>
                <a:ea typeface="Calibri"/>
                <a:cs typeface="Calibri"/>
                <a:sym typeface="Calibri"/>
              </a:rPr>
              <a:t> physician or other qualified health provider with any questions you may have regarding a medical condition.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Where were we?</a:t>
            </a:r>
            <a:endParaRPr/>
          </a:p>
        </p:txBody>
      </p:sp>
      <p:sp>
        <p:nvSpPr>
          <p:cNvPr id="103" name="Google Shape;103;p15"/>
          <p:cNvSpPr txBox="1">
            <a:spLocks noGrp="1"/>
          </p:cNvSpPr>
          <p:nvPr>
            <p:ph type="body" idx="1"/>
          </p:nvPr>
        </p:nvSpPr>
        <p:spPr>
          <a:xfrm>
            <a:off x="838200" y="1577339"/>
            <a:ext cx="7314159" cy="5152645"/>
          </a:xfrm>
          <a:prstGeom prst="rect">
            <a:avLst/>
          </a:prstGeom>
          <a:noFill/>
          <a:ln>
            <a:noFill/>
          </a:ln>
        </p:spPr>
        <p:txBody>
          <a:bodyPr spcFirstLastPara="1" wrap="square" lIns="91425" tIns="45700" rIns="91425" bIns="45700" anchor="t" anchorCtr="0">
            <a:noAutofit/>
          </a:bodyPr>
          <a:lstStyle/>
          <a:p>
            <a:pPr marL="228600" lvl="0" indent="-279400" algn="l" rtl="0">
              <a:lnSpc>
                <a:spcPct val="90000"/>
              </a:lnSpc>
              <a:spcBef>
                <a:spcPts val="0"/>
              </a:spcBef>
              <a:spcAft>
                <a:spcPts val="0"/>
              </a:spcAft>
              <a:buClr>
                <a:schemeClr val="dk1"/>
              </a:buClr>
              <a:buSzPts val="3600"/>
              <a:buChar char="•"/>
            </a:pPr>
            <a:r>
              <a:rPr lang="en-US" sz="3600" dirty="0"/>
              <a:t>Goals</a:t>
            </a:r>
            <a:endParaRPr sz="3600" dirty="0"/>
          </a:p>
          <a:p>
            <a:pPr marL="685800" lvl="1" indent="-304800" algn="l" rtl="0">
              <a:lnSpc>
                <a:spcPct val="90000"/>
              </a:lnSpc>
              <a:spcBef>
                <a:spcPts val="0"/>
              </a:spcBef>
              <a:spcAft>
                <a:spcPts val="0"/>
              </a:spcAft>
              <a:buSzPts val="3000"/>
              <a:buChar char="•"/>
            </a:pPr>
            <a:r>
              <a:rPr lang="en-US" sz="3000" dirty="0"/>
              <a:t>Improve health behaviors and well-being</a:t>
            </a:r>
            <a:endParaRPr sz="3000" dirty="0"/>
          </a:p>
          <a:p>
            <a:pPr marL="685800" lvl="1" indent="-304800" algn="l" rtl="0">
              <a:lnSpc>
                <a:spcPct val="90000"/>
              </a:lnSpc>
              <a:spcBef>
                <a:spcPts val="0"/>
              </a:spcBef>
              <a:spcAft>
                <a:spcPts val="0"/>
              </a:spcAft>
              <a:buSzPts val="3000"/>
              <a:buChar char="•"/>
            </a:pPr>
            <a:r>
              <a:rPr lang="en-US" sz="3000" dirty="0"/>
              <a:t>Take personal responsibility for our health </a:t>
            </a:r>
          </a:p>
          <a:p>
            <a:pPr marL="1143000" lvl="2" indent="-304800">
              <a:spcBef>
                <a:spcPts val="0"/>
              </a:spcBef>
              <a:buSzPts val="3000"/>
            </a:pPr>
            <a:r>
              <a:rPr lang="en-US" sz="2600" dirty="0"/>
              <a:t>Commit to the Challenge</a:t>
            </a:r>
          </a:p>
          <a:p>
            <a:pPr marL="1143000" lvl="2" indent="-304800">
              <a:spcBef>
                <a:spcPts val="0"/>
              </a:spcBef>
              <a:buSzPts val="3000"/>
            </a:pPr>
            <a:r>
              <a:rPr lang="en-US" sz="2600" dirty="0"/>
              <a:t>Make Progress</a:t>
            </a:r>
          </a:p>
          <a:p>
            <a:pPr marL="1143000" lvl="2" indent="-304800">
              <a:spcBef>
                <a:spcPts val="0"/>
              </a:spcBef>
              <a:buSzPts val="3000"/>
            </a:pPr>
            <a:r>
              <a:rPr lang="en-US" sz="2600" dirty="0"/>
              <a:t>Eat Smarter</a:t>
            </a:r>
          </a:p>
          <a:p>
            <a:pPr marL="1143000" lvl="2" indent="-304800">
              <a:spcBef>
                <a:spcPts val="0"/>
              </a:spcBef>
              <a:buSzPts val="3000"/>
            </a:pPr>
            <a:r>
              <a:rPr lang="en-US" sz="2600" dirty="0"/>
              <a:t>Move More</a:t>
            </a:r>
          </a:p>
          <a:p>
            <a:pPr marL="1143000" lvl="2" indent="-304800">
              <a:spcBef>
                <a:spcPts val="0"/>
              </a:spcBef>
              <a:buSzPts val="3000"/>
            </a:pPr>
            <a:r>
              <a:rPr lang="en-US" sz="2600" dirty="0"/>
              <a:t>Manage Stress Better</a:t>
            </a:r>
          </a:p>
          <a:p>
            <a:pPr marL="1143000" lvl="2" indent="-304800">
              <a:spcBef>
                <a:spcPts val="0"/>
              </a:spcBef>
              <a:buSzPts val="3000"/>
            </a:pPr>
            <a:r>
              <a:rPr lang="en-US" sz="2600" dirty="0"/>
              <a:t>Sleep More Soundly</a:t>
            </a:r>
          </a:p>
          <a:p>
            <a:pPr marL="1143000" lvl="2" indent="-304800">
              <a:spcBef>
                <a:spcPts val="0"/>
              </a:spcBef>
              <a:buSzPts val="3000"/>
            </a:pPr>
            <a:r>
              <a:rPr lang="en-US" sz="2600" dirty="0"/>
              <a:t>Cultivate Relationships</a:t>
            </a:r>
          </a:p>
          <a:p>
            <a:pPr marL="1143000" lvl="2" indent="-304800">
              <a:spcBef>
                <a:spcPts val="0"/>
              </a:spcBef>
              <a:buSzPts val="3000"/>
            </a:pPr>
            <a:r>
              <a:rPr lang="en-US" sz="2600" dirty="0"/>
              <a:t>Avoid Risky Substances</a:t>
            </a:r>
            <a:endParaRPr sz="3000" dirty="0"/>
          </a:p>
        </p:txBody>
      </p:sp>
      <p:pic>
        <p:nvPicPr>
          <p:cNvPr id="104" name="Google Shape;104;p15"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pic>
        <p:nvPicPr>
          <p:cNvPr id="105" name="Google Shape;105;p15"/>
          <p:cNvPicPr preferRelativeResize="0"/>
          <p:nvPr/>
        </p:nvPicPr>
        <p:blipFill rotWithShape="1">
          <a:blip r:embed="rId4">
            <a:alphaModFix/>
          </a:blip>
          <a:srcRect l="8459" r="14988"/>
          <a:stretch/>
        </p:blipFill>
        <p:spPr>
          <a:xfrm>
            <a:off x="8152359" y="1295638"/>
            <a:ext cx="3675794" cy="291469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28" y="1232899"/>
            <a:ext cx="9072744" cy="5625101"/>
          </a:xfrm>
          <a:prstGeom prst="rect">
            <a:avLst/>
          </a:prstGeom>
        </p:spPr>
      </p:pic>
      <p:pic>
        <p:nvPicPr>
          <p:cNvPr id="6" name="Google Shape;126;p18" descr="HORZ_Transform_no_subtitle_color">
            <a:extLst>
              <a:ext uri="{FF2B5EF4-FFF2-40B4-BE49-F238E27FC236}">
                <a16:creationId xmlns:a16="http://schemas.microsoft.com/office/drawing/2014/main" xmlns="" id="{E01A45D5-A753-4176-93F0-59CD86F732EC}"/>
              </a:ext>
            </a:extLst>
          </p:cNvPr>
          <p:cNvPicPr preferRelativeResize="0"/>
          <p:nvPr/>
        </p:nvPicPr>
        <p:blipFill rotWithShape="1">
          <a:blip r:embed="rId4">
            <a:alphaModFix/>
          </a:blip>
          <a:srcRect/>
          <a:stretch/>
        </p:blipFill>
        <p:spPr>
          <a:xfrm>
            <a:off x="8152359" y="323560"/>
            <a:ext cx="3680360" cy="618549"/>
          </a:xfrm>
          <a:prstGeom prst="rect">
            <a:avLst/>
          </a:prstGeom>
          <a:noFill/>
          <a:ln>
            <a:noFill/>
          </a:ln>
        </p:spPr>
      </p:pic>
      <p:sp>
        <p:nvSpPr>
          <p:cNvPr id="7" name="Google Shape;116;p17">
            <a:extLst>
              <a:ext uri="{FF2B5EF4-FFF2-40B4-BE49-F238E27FC236}">
                <a16:creationId xmlns:a16="http://schemas.microsoft.com/office/drawing/2014/main" xmlns="" id="{6EED80BE-3A5A-489B-8D71-51C6A80A6762}"/>
              </a:ext>
            </a:extLst>
          </p:cNvPr>
          <p:cNvSpPr txBox="1">
            <a:spLocks noGrp="1"/>
          </p:cNvSpPr>
          <p:nvPr>
            <p:ph type="title"/>
          </p:nvPr>
        </p:nvSpPr>
        <p:spPr>
          <a:xfrm>
            <a:off x="838200" y="27932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Our Health Goals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Where are we now?</a:t>
            </a:r>
            <a:endParaRPr dirty="0"/>
          </a:p>
        </p:txBody>
      </p:sp>
      <p:sp>
        <p:nvSpPr>
          <p:cNvPr id="117" name="Google Shape;117;p17"/>
          <p:cNvSpPr txBox="1">
            <a:spLocks noGrp="1"/>
          </p:cNvSpPr>
          <p:nvPr>
            <p:ph type="body" idx="1"/>
          </p:nvPr>
        </p:nvSpPr>
        <p:spPr>
          <a:xfrm>
            <a:off x="838200" y="1577339"/>
            <a:ext cx="10340400" cy="5152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Raise your hand if you are…</a:t>
            </a:r>
            <a:endParaRPr dirty="0"/>
          </a:p>
          <a:p>
            <a:pPr marL="685800" lvl="1" indent="-228600" algn="l" rtl="0">
              <a:lnSpc>
                <a:spcPct val="90000"/>
              </a:lnSpc>
              <a:spcBef>
                <a:spcPts val="500"/>
              </a:spcBef>
              <a:spcAft>
                <a:spcPts val="0"/>
              </a:spcAft>
              <a:buClr>
                <a:schemeClr val="dk1"/>
              </a:buClr>
              <a:buSzPts val="2400"/>
              <a:buChar char="•"/>
            </a:pPr>
            <a:r>
              <a:rPr lang="en-US" dirty="0"/>
              <a:t>Eating more plant-based foods</a:t>
            </a:r>
            <a:endParaRPr dirty="0"/>
          </a:p>
          <a:p>
            <a:pPr marL="685800" lvl="1" indent="-228600" algn="l" rtl="0">
              <a:lnSpc>
                <a:spcPct val="90000"/>
              </a:lnSpc>
              <a:spcBef>
                <a:spcPts val="500"/>
              </a:spcBef>
              <a:spcAft>
                <a:spcPts val="0"/>
              </a:spcAft>
              <a:buClr>
                <a:schemeClr val="dk1"/>
              </a:buClr>
              <a:buSzPts val="2400"/>
              <a:buChar char="•"/>
            </a:pPr>
            <a:r>
              <a:rPr lang="en-US" dirty="0"/>
              <a:t>Moving more frequently</a:t>
            </a:r>
            <a:endParaRPr dirty="0"/>
          </a:p>
          <a:p>
            <a:pPr marL="685800" lvl="1" indent="-228600" algn="l" rtl="0">
              <a:lnSpc>
                <a:spcPct val="90000"/>
              </a:lnSpc>
              <a:spcBef>
                <a:spcPts val="500"/>
              </a:spcBef>
              <a:spcAft>
                <a:spcPts val="0"/>
              </a:spcAft>
              <a:buClr>
                <a:schemeClr val="dk1"/>
              </a:buClr>
              <a:buSzPts val="2400"/>
              <a:buChar char="•"/>
            </a:pPr>
            <a:r>
              <a:rPr lang="en-US" dirty="0"/>
              <a:t>Sleeping more soundly</a:t>
            </a:r>
          </a:p>
          <a:p>
            <a:pPr marL="685800" lvl="1" indent="-228600" algn="l" rtl="0">
              <a:lnSpc>
                <a:spcPct val="90000"/>
              </a:lnSpc>
              <a:spcBef>
                <a:spcPts val="500"/>
              </a:spcBef>
              <a:spcAft>
                <a:spcPts val="0"/>
              </a:spcAft>
              <a:buClr>
                <a:schemeClr val="dk1"/>
              </a:buClr>
              <a:buSzPts val="2400"/>
              <a:buChar char="•"/>
            </a:pPr>
            <a:r>
              <a:rPr lang="en-US" dirty="0"/>
              <a:t>Managing stress better</a:t>
            </a:r>
            <a:endParaRPr dirty="0"/>
          </a:p>
          <a:p>
            <a:pPr marL="685800" lvl="1" indent="-228600" algn="l" rtl="0">
              <a:lnSpc>
                <a:spcPct val="90000"/>
              </a:lnSpc>
              <a:spcBef>
                <a:spcPts val="500"/>
              </a:spcBef>
              <a:spcAft>
                <a:spcPts val="0"/>
              </a:spcAft>
              <a:buClr>
                <a:schemeClr val="dk1"/>
              </a:buClr>
              <a:buSzPts val="2400"/>
              <a:buChar char="•"/>
            </a:pPr>
            <a:r>
              <a:rPr lang="en-US" dirty="0"/>
              <a:t>Maintaining healthy relationships</a:t>
            </a:r>
          </a:p>
          <a:p>
            <a:pPr marL="685800" lvl="1" indent="-228600" algn="l" rtl="0">
              <a:lnSpc>
                <a:spcPct val="90000"/>
              </a:lnSpc>
              <a:spcBef>
                <a:spcPts val="500"/>
              </a:spcBef>
              <a:spcAft>
                <a:spcPts val="0"/>
              </a:spcAft>
              <a:buClr>
                <a:schemeClr val="dk1"/>
              </a:buClr>
              <a:buSzPts val="2400"/>
              <a:buChar char="•"/>
            </a:pPr>
            <a:r>
              <a:rPr lang="en-US" dirty="0"/>
              <a:t>Avoiding/limiting alcohol and tobacco</a:t>
            </a:r>
            <a:endParaRPr dirty="0"/>
          </a:p>
          <a:p>
            <a:pPr marL="685800" lvl="1" indent="-228600" algn="l" rtl="0">
              <a:lnSpc>
                <a:spcPct val="90000"/>
              </a:lnSpc>
              <a:spcBef>
                <a:spcPts val="500"/>
              </a:spcBef>
              <a:spcAft>
                <a:spcPts val="0"/>
              </a:spcAft>
              <a:buClr>
                <a:schemeClr val="dk1"/>
              </a:buClr>
              <a:buSzPts val="2400"/>
              <a:buChar char="•"/>
            </a:pPr>
            <a:r>
              <a:rPr lang="en-US" dirty="0"/>
              <a:t>Feeling better</a:t>
            </a:r>
            <a:endParaRPr dirty="0"/>
          </a:p>
          <a:p>
            <a:pPr marL="685800" lvl="1" indent="-228600" algn="l" rtl="0">
              <a:lnSpc>
                <a:spcPct val="90000"/>
              </a:lnSpc>
              <a:spcBef>
                <a:spcPts val="500"/>
              </a:spcBef>
              <a:spcAft>
                <a:spcPts val="0"/>
              </a:spcAft>
              <a:buClr>
                <a:schemeClr val="dk1"/>
              </a:buClr>
              <a:buSzPts val="2400"/>
              <a:buChar char="•"/>
            </a:pPr>
            <a:r>
              <a:rPr lang="en-US" dirty="0"/>
              <a:t>Happier</a:t>
            </a:r>
            <a:endParaRPr dirty="0"/>
          </a:p>
          <a:p>
            <a:pPr marL="685800" lvl="1" indent="-228600" algn="l" rtl="0">
              <a:lnSpc>
                <a:spcPct val="90000"/>
              </a:lnSpc>
              <a:spcBef>
                <a:spcPts val="500"/>
              </a:spcBef>
              <a:spcAft>
                <a:spcPts val="0"/>
              </a:spcAft>
              <a:buClr>
                <a:schemeClr val="dk1"/>
              </a:buClr>
              <a:buSzPts val="2400"/>
              <a:buChar char="•"/>
            </a:pPr>
            <a:r>
              <a:rPr lang="en-US" dirty="0"/>
              <a:t>More aware of your food and your lifestyle choices</a:t>
            </a:r>
            <a:endParaRPr dirty="0"/>
          </a:p>
          <a:p>
            <a:pPr marL="685800" lvl="1" indent="-228600" algn="l" rtl="0">
              <a:lnSpc>
                <a:spcPct val="90000"/>
              </a:lnSpc>
              <a:spcBef>
                <a:spcPts val="500"/>
              </a:spcBef>
              <a:spcAft>
                <a:spcPts val="0"/>
              </a:spcAft>
              <a:buClr>
                <a:schemeClr val="dk1"/>
              </a:buClr>
              <a:buSzPts val="2400"/>
              <a:buChar char="•"/>
            </a:pPr>
            <a:r>
              <a:rPr lang="en-US" dirty="0"/>
              <a:t>On a path to improving your health</a:t>
            </a:r>
            <a:r>
              <a:rPr lang="en-US" dirty="0" smtClean="0"/>
              <a:t>!</a:t>
            </a:r>
          </a:p>
          <a:p>
            <a:pPr marL="685800" lvl="1" indent="-228600" algn="l" rtl="0">
              <a:lnSpc>
                <a:spcPct val="90000"/>
              </a:lnSpc>
              <a:spcBef>
                <a:spcPts val="500"/>
              </a:spcBef>
              <a:spcAft>
                <a:spcPts val="0"/>
              </a:spcAft>
              <a:buClr>
                <a:schemeClr val="dk1"/>
              </a:buClr>
              <a:buSzPts val="2400"/>
              <a:buChar char="•"/>
            </a:pPr>
            <a:endParaRPr dirty="0"/>
          </a:p>
          <a:p>
            <a:pPr indent="-457200">
              <a:spcBef>
                <a:spcPts val="500"/>
              </a:spcBef>
            </a:pPr>
            <a:r>
              <a:rPr lang="en-US" dirty="0" smtClean="0"/>
              <a:t>What </a:t>
            </a:r>
            <a:r>
              <a:rPr lang="en-US" dirty="0"/>
              <a:t>else?</a:t>
            </a:r>
            <a:endParaRPr dirty="0"/>
          </a:p>
        </p:txBody>
      </p:sp>
      <p:pic>
        <p:nvPicPr>
          <p:cNvPr id="118" name="Google Shape;118;p17"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pic>
        <p:nvPicPr>
          <p:cNvPr id="119" name="Google Shape;119;p17"/>
          <p:cNvPicPr preferRelativeResize="0"/>
          <p:nvPr/>
        </p:nvPicPr>
        <p:blipFill rotWithShape="1">
          <a:blip r:embed="rId4">
            <a:alphaModFix/>
          </a:blip>
          <a:srcRect b="17938"/>
          <a:stretch/>
        </p:blipFill>
        <p:spPr>
          <a:xfrm>
            <a:off x="8217164" y="5167293"/>
            <a:ext cx="3974836" cy="1682602"/>
          </a:xfrm>
          <a:prstGeom prst="rect">
            <a:avLst/>
          </a:prstGeom>
          <a:noFill/>
          <a:ln>
            <a:noFill/>
          </a:ln>
        </p:spPr>
      </p:pic>
      <p:pic>
        <p:nvPicPr>
          <p:cNvPr id="120" name="Google Shape;120;p17"/>
          <p:cNvPicPr preferRelativeResize="0"/>
          <p:nvPr/>
        </p:nvPicPr>
        <p:blipFill>
          <a:blip r:embed="rId5">
            <a:alphaModFix/>
          </a:blip>
          <a:stretch>
            <a:fillRect/>
          </a:stretch>
        </p:blipFill>
        <p:spPr>
          <a:xfrm rot="-791851">
            <a:off x="8491398" y="1299415"/>
            <a:ext cx="2048449" cy="3206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What’s next?</a:t>
            </a:r>
            <a:endParaRPr/>
          </a:p>
        </p:txBody>
      </p:sp>
      <p:pic>
        <p:nvPicPr>
          <p:cNvPr id="126" name="Google Shape;126;p18"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sp>
        <p:nvSpPr>
          <p:cNvPr id="127" name="Google Shape;1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0" algn="l" rtl="0">
              <a:lnSpc>
                <a:spcPct val="90000"/>
              </a:lnSpc>
              <a:spcBef>
                <a:spcPts val="1000"/>
              </a:spcBef>
              <a:spcAft>
                <a:spcPts val="0"/>
              </a:spcAft>
              <a:buNone/>
            </a:pPr>
            <a:r>
              <a:rPr lang="en-US"/>
              <a:t>Continue progressing and improving your future health!</a:t>
            </a:r>
            <a:endParaRPr/>
          </a:p>
        </p:txBody>
      </p:sp>
      <p:cxnSp>
        <p:nvCxnSpPr>
          <p:cNvPr id="128" name="Google Shape;128;p18"/>
          <p:cNvCxnSpPr/>
          <p:nvPr/>
        </p:nvCxnSpPr>
        <p:spPr>
          <a:xfrm rot="10800000" flipH="1">
            <a:off x="969818" y="1413218"/>
            <a:ext cx="10863000" cy="3519000"/>
          </a:xfrm>
          <a:prstGeom prst="curvedConnector3">
            <a:avLst>
              <a:gd name="adj1" fmla="val 50000"/>
            </a:avLst>
          </a:prstGeom>
          <a:noFill/>
          <a:ln w="76200" cap="flat" cmpd="sng">
            <a:solidFill>
              <a:srgbClr val="00B0F0"/>
            </a:solidFill>
            <a:prstDash val="solid"/>
            <a:miter lim="800000"/>
            <a:headEnd type="none" w="sm" len="sm"/>
            <a:tailEnd type="triangle" w="med" len="med"/>
          </a:ln>
        </p:spPr>
      </p:cxnSp>
      <p:sp>
        <p:nvSpPr>
          <p:cNvPr id="129" name="Google Shape;129;p18"/>
          <p:cNvSpPr/>
          <p:nvPr/>
        </p:nvSpPr>
        <p:spPr>
          <a:xfrm rot="-617038">
            <a:off x="8753840" y="1713149"/>
            <a:ext cx="1709188"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rgbClr val="C00000"/>
                </a:solidFill>
                <a:latin typeface="Calibri"/>
                <a:ea typeface="Calibri"/>
                <a:cs typeface="Calibri"/>
                <a:sym typeface="Calibri"/>
              </a:rPr>
              <a:t>Progress</a:t>
            </a:r>
            <a:endParaRPr sz="3000" b="1">
              <a:solidFill>
                <a:srgbClr val="C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Stay focused</a:t>
            </a:r>
            <a:endParaRPr/>
          </a:p>
        </p:txBody>
      </p:sp>
      <p:pic>
        <p:nvPicPr>
          <p:cNvPr id="135" name="Google Shape;135;p19"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sp>
        <p:nvSpPr>
          <p:cNvPr id="136" name="Google Shape;13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0" algn="l" rtl="0">
              <a:lnSpc>
                <a:spcPct val="90000"/>
              </a:lnSpc>
              <a:spcBef>
                <a:spcPts val="1000"/>
              </a:spcBef>
              <a:spcAft>
                <a:spcPts val="0"/>
              </a:spcAft>
              <a:buNone/>
            </a:pPr>
            <a:r>
              <a:rPr lang="en-US"/>
              <a:t>For many Americans, their health journey looks more like this. </a:t>
            </a:r>
            <a:endParaRPr/>
          </a:p>
        </p:txBody>
      </p:sp>
      <p:cxnSp>
        <p:nvCxnSpPr>
          <p:cNvPr id="137" name="Google Shape;137;p19"/>
          <p:cNvCxnSpPr/>
          <p:nvPr/>
        </p:nvCxnSpPr>
        <p:spPr>
          <a:xfrm>
            <a:off x="838200" y="1825626"/>
            <a:ext cx="10754100" cy="3188700"/>
          </a:xfrm>
          <a:prstGeom prst="curvedConnector3">
            <a:avLst>
              <a:gd name="adj1" fmla="val 50000"/>
            </a:avLst>
          </a:prstGeom>
          <a:noFill/>
          <a:ln w="76200" cap="flat" cmpd="sng">
            <a:solidFill>
              <a:srgbClr val="C00000"/>
            </a:solidFill>
            <a:prstDash val="solid"/>
            <a:miter lim="800000"/>
            <a:headEnd type="none" w="sm" len="sm"/>
            <a:tailEnd type="triangle" w="med" len="med"/>
          </a:ln>
        </p:spPr>
      </p:cxnSp>
      <p:sp>
        <p:nvSpPr>
          <p:cNvPr id="138" name="Google Shape;138;p19"/>
          <p:cNvSpPr/>
          <p:nvPr/>
        </p:nvSpPr>
        <p:spPr>
          <a:xfrm rot="1725262">
            <a:off x="6659569" y="3429555"/>
            <a:ext cx="1709188"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accent6"/>
                </a:solidFill>
                <a:latin typeface="Calibri"/>
                <a:ea typeface="Calibri"/>
                <a:cs typeface="Calibri"/>
                <a:sym typeface="Calibri"/>
              </a:rPr>
              <a:t>Decline</a:t>
            </a:r>
            <a:endParaRPr sz="3000" b="1">
              <a:solidFill>
                <a:schemeClr val="accent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Next Steps</a:t>
            </a:r>
            <a:endParaRPr/>
          </a:p>
        </p:txBody>
      </p:sp>
      <p:sp>
        <p:nvSpPr>
          <p:cNvPr id="144" name="Google Shape;144;p20"/>
          <p:cNvSpPr txBox="1">
            <a:spLocks noGrp="1"/>
          </p:cNvSpPr>
          <p:nvPr>
            <p:ph type="body" idx="1"/>
          </p:nvPr>
        </p:nvSpPr>
        <p:spPr>
          <a:xfrm>
            <a:off x="838200" y="1577339"/>
            <a:ext cx="5434416" cy="5152645"/>
          </a:xfrm>
          <a:prstGeom prst="rect">
            <a:avLst/>
          </a:prstGeom>
          <a:noFill/>
          <a:ln>
            <a:noFill/>
          </a:ln>
        </p:spPr>
        <p:txBody>
          <a:bodyPr spcFirstLastPara="1" wrap="square" lIns="91425" tIns="45700" rIns="91425" bIns="45700" anchor="t" anchorCtr="0">
            <a:noAutofit/>
          </a:bodyPr>
          <a:lstStyle/>
          <a:p>
            <a:pPr marL="228600" lvl="0" indent="-279400" algn="l" rtl="0">
              <a:lnSpc>
                <a:spcPct val="90000"/>
              </a:lnSpc>
              <a:spcBef>
                <a:spcPts val="0"/>
              </a:spcBef>
              <a:spcAft>
                <a:spcPts val="0"/>
              </a:spcAft>
              <a:buClr>
                <a:schemeClr val="dk1"/>
              </a:buClr>
              <a:buSzPts val="3600"/>
              <a:buChar char="•"/>
            </a:pPr>
            <a:r>
              <a:rPr lang="en-US" sz="3600" dirty="0"/>
              <a:t>Our health is the sum of </a:t>
            </a:r>
            <a:endParaRPr sz="3600" dirty="0"/>
          </a:p>
          <a:p>
            <a:pPr marL="685800" lvl="1" indent="-304800" algn="l" rtl="0">
              <a:lnSpc>
                <a:spcPct val="115000"/>
              </a:lnSpc>
              <a:spcBef>
                <a:spcPts val="0"/>
              </a:spcBef>
              <a:spcAft>
                <a:spcPts val="0"/>
              </a:spcAft>
              <a:buClr>
                <a:schemeClr val="dk1"/>
              </a:buClr>
              <a:buSzPts val="3000"/>
              <a:buChar char="•"/>
            </a:pPr>
            <a:r>
              <a:rPr lang="en-US" sz="3000" dirty="0"/>
              <a:t>What we eat</a:t>
            </a:r>
            <a:endParaRPr sz="3000" dirty="0"/>
          </a:p>
          <a:p>
            <a:pPr marL="685800" lvl="1" indent="-304800" algn="l" rtl="0">
              <a:lnSpc>
                <a:spcPct val="115000"/>
              </a:lnSpc>
              <a:spcBef>
                <a:spcPts val="0"/>
              </a:spcBef>
              <a:spcAft>
                <a:spcPts val="0"/>
              </a:spcAft>
              <a:buClr>
                <a:schemeClr val="dk1"/>
              </a:buClr>
              <a:buSzPts val="3000"/>
              <a:buChar char="•"/>
            </a:pPr>
            <a:r>
              <a:rPr lang="en-US" sz="3000" dirty="0"/>
              <a:t>How we manage stress</a:t>
            </a:r>
            <a:endParaRPr sz="3000" dirty="0"/>
          </a:p>
          <a:p>
            <a:pPr marL="685800" lvl="1" indent="-304800" algn="l" rtl="0">
              <a:lnSpc>
                <a:spcPct val="115000"/>
              </a:lnSpc>
              <a:spcBef>
                <a:spcPts val="0"/>
              </a:spcBef>
              <a:spcAft>
                <a:spcPts val="0"/>
              </a:spcAft>
              <a:buClr>
                <a:schemeClr val="dk1"/>
              </a:buClr>
              <a:buSzPts val="3000"/>
              <a:buChar char="•"/>
            </a:pPr>
            <a:r>
              <a:rPr lang="en-US" sz="3000" dirty="0"/>
              <a:t>The relationships around us</a:t>
            </a:r>
            <a:endParaRPr sz="3000" dirty="0"/>
          </a:p>
          <a:p>
            <a:pPr marL="685800" lvl="1" indent="-304800" algn="l" rtl="0">
              <a:lnSpc>
                <a:spcPct val="115000"/>
              </a:lnSpc>
              <a:spcBef>
                <a:spcPts val="0"/>
              </a:spcBef>
              <a:spcAft>
                <a:spcPts val="0"/>
              </a:spcAft>
              <a:buClr>
                <a:schemeClr val="dk1"/>
              </a:buClr>
              <a:buSzPts val="3000"/>
              <a:buChar char="•"/>
            </a:pPr>
            <a:r>
              <a:rPr lang="en-US" sz="3000" dirty="0"/>
              <a:t>How we sleep </a:t>
            </a:r>
            <a:endParaRPr sz="3000" dirty="0"/>
          </a:p>
          <a:p>
            <a:pPr marL="685800" lvl="1" indent="-304800" algn="l" rtl="0">
              <a:lnSpc>
                <a:spcPct val="115000"/>
              </a:lnSpc>
              <a:spcBef>
                <a:spcPts val="0"/>
              </a:spcBef>
              <a:spcAft>
                <a:spcPts val="0"/>
              </a:spcAft>
              <a:buClr>
                <a:schemeClr val="dk1"/>
              </a:buClr>
              <a:buSzPts val="3000"/>
              <a:buChar char="•"/>
            </a:pPr>
            <a:r>
              <a:rPr lang="en-US" sz="3000" dirty="0"/>
              <a:t>Avoiding toxic substances</a:t>
            </a:r>
            <a:endParaRPr sz="3000" dirty="0"/>
          </a:p>
          <a:p>
            <a:pPr marL="685800" lvl="1" indent="-304800" algn="l" rtl="0">
              <a:lnSpc>
                <a:spcPct val="115000"/>
              </a:lnSpc>
              <a:spcBef>
                <a:spcPts val="0"/>
              </a:spcBef>
              <a:spcAft>
                <a:spcPts val="0"/>
              </a:spcAft>
              <a:buSzPts val="3000"/>
              <a:buChar char="•"/>
            </a:pPr>
            <a:r>
              <a:rPr lang="en-US" sz="3000" dirty="0"/>
              <a:t>Moving our bodies  </a:t>
            </a:r>
            <a:endParaRPr sz="3000" dirty="0"/>
          </a:p>
        </p:txBody>
      </p:sp>
      <p:pic>
        <p:nvPicPr>
          <p:cNvPr id="145" name="Google Shape;145;p20" descr="HORZ_Transform_no_subtitle_color"/>
          <p:cNvPicPr preferRelativeResize="0"/>
          <p:nvPr/>
        </p:nvPicPr>
        <p:blipFill rotWithShape="1">
          <a:blip r:embed="rId3">
            <a:alphaModFix/>
          </a:blip>
          <a:srcRect/>
          <a:stretch/>
        </p:blipFill>
        <p:spPr>
          <a:xfrm>
            <a:off x="8152359" y="323560"/>
            <a:ext cx="3680360" cy="618549"/>
          </a:xfrm>
          <a:prstGeom prst="rect">
            <a:avLst/>
          </a:prstGeom>
          <a:noFill/>
          <a:ln>
            <a:noFill/>
          </a:ln>
        </p:spPr>
      </p:pic>
      <p:pic>
        <p:nvPicPr>
          <p:cNvPr id="146" name="Google Shape;146;p20"/>
          <p:cNvPicPr preferRelativeResize="0"/>
          <p:nvPr/>
        </p:nvPicPr>
        <p:blipFill rotWithShape="1">
          <a:blip r:embed="rId4">
            <a:alphaModFix/>
          </a:blip>
          <a:srcRect/>
          <a:stretch/>
        </p:blipFill>
        <p:spPr>
          <a:xfrm>
            <a:off x="6715434" y="1341363"/>
            <a:ext cx="5081184" cy="50514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31875-32E0-4727-88F4-65F057EF9DB2}"/>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xmlns="" id="{BA11ADC7-570A-42B0-9FFB-C73EEBAF68AF}"/>
              </a:ext>
            </a:extLst>
          </p:cNvPr>
          <p:cNvSpPr>
            <a:spLocks noGrp="1"/>
          </p:cNvSpPr>
          <p:nvPr>
            <p:ph type="body" idx="1"/>
          </p:nvPr>
        </p:nvSpPr>
        <p:spPr/>
        <p:txBody>
          <a:bodyPr/>
          <a:lstStyle/>
          <a:p>
            <a:r>
              <a:rPr lang="en-US" sz="2000" b="1" dirty="0"/>
              <a:t>Assess</a:t>
            </a:r>
            <a:r>
              <a:rPr lang="en-US" sz="2000" dirty="0"/>
              <a:t> - Evaluate current habits and think about how you would like things to be different.</a:t>
            </a:r>
          </a:p>
          <a:p>
            <a:r>
              <a:rPr lang="en-US" sz="2000" b="1" dirty="0"/>
              <a:t>Purpose</a:t>
            </a:r>
            <a:r>
              <a:rPr lang="en-US" sz="2000" dirty="0"/>
              <a:t> - Find your why for wanting to make a healthy change. </a:t>
            </a:r>
          </a:p>
          <a:p>
            <a:r>
              <a:rPr lang="en-US" sz="2000" b="1" dirty="0"/>
              <a:t>Prioritize</a:t>
            </a:r>
            <a:r>
              <a:rPr lang="en-US" sz="2000" dirty="0"/>
              <a:t> - What do you need to do to make stress management a priority in your life?</a:t>
            </a:r>
          </a:p>
          <a:p>
            <a:r>
              <a:rPr lang="en-US" sz="2000" b="1" dirty="0"/>
              <a:t>Mindset</a:t>
            </a:r>
            <a:r>
              <a:rPr lang="en-US" sz="2000" dirty="0"/>
              <a:t> - Determine how you will choose to think about your change efforts.</a:t>
            </a:r>
          </a:p>
          <a:p>
            <a:r>
              <a:rPr lang="en-US" sz="2000" b="1" dirty="0"/>
              <a:t>Game Plan </a:t>
            </a:r>
            <a:r>
              <a:rPr lang="en-US" sz="2000" dirty="0"/>
              <a:t>- Determine what is required and what strategies would yield the great return/reward. Set a SMART goal. </a:t>
            </a:r>
          </a:p>
          <a:p>
            <a:r>
              <a:rPr lang="en-US" sz="2000" b="1" dirty="0"/>
              <a:t>Action</a:t>
            </a:r>
            <a:r>
              <a:rPr lang="en-US" sz="2000" dirty="0"/>
              <a:t> - Put the game plan into motion and implement strategies you came up with to help you achieve your goal. </a:t>
            </a:r>
          </a:p>
          <a:p>
            <a:r>
              <a:rPr lang="en-US" sz="2000" b="1" dirty="0"/>
              <a:t>Reflect</a:t>
            </a:r>
            <a:r>
              <a:rPr lang="en-US" sz="2000" dirty="0"/>
              <a:t> - Think back on what you accomplished and what you learned from the experience. </a:t>
            </a:r>
          </a:p>
          <a:p>
            <a:r>
              <a:rPr lang="en-US" sz="2000" b="1" dirty="0"/>
              <a:t>Improve</a:t>
            </a:r>
            <a:r>
              <a:rPr lang="en-US" sz="2000" dirty="0"/>
              <a:t> - Continue to progress and consider using this strategy to improve in another area of your life.</a:t>
            </a:r>
          </a:p>
          <a:p>
            <a:r>
              <a:rPr lang="en-US" sz="2000" b="1" dirty="0"/>
              <a:t>Lead</a:t>
            </a:r>
            <a:r>
              <a:rPr lang="en-US" sz="2000" dirty="0"/>
              <a:t> - Lead by example and serve others. </a:t>
            </a:r>
          </a:p>
          <a:p>
            <a:endParaRPr lang="en-US" dirty="0"/>
          </a:p>
        </p:txBody>
      </p:sp>
      <p:pic>
        <p:nvPicPr>
          <p:cNvPr id="5" name="Google Shape;174;p23" descr="HORZ_Transform_no_subtitle_color">
            <a:extLst>
              <a:ext uri="{FF2B5EF4-FFF2-40B4-BE49-F238E27FC236}">
                <a16:creationId xmlns:a16="http://schemas.microsoft.com/office/drawing/2014/main" xmlns="" id="{AC5AED8E-35E0-4206-9325-61596EA9A4C1}"/>
              </a:ext>
            </a:extLst>
          </p:cNvPr>
          <p:cNvPicPr preferRelativeResize="0"/>
          <p:nvPr/>
        </p:nvPicPr>
        <p:blipFill rotWithShape="1">
          <a:blip r:embed="rId2">
            <a:alphaModFix/>
          </a:blip>
          <a:srcRect/>
          <a:stretch/>
        </p:blipFill>
        <p:spPr>
          <a:xfrm>
            <a:off x="8152359" y="328773"/>
            <a:ext cx="3632099" cy="613336"/>
          </a:xfrm>
          <a:prstGeom prst="rect">
            <a:avLst/>
          </a:prstGeom>
          <a:noFill/>
          <a:ln>
            <a:noFill/>
          </a:ln>
        </p:spPr>
      </p:pic>
      <p:pic>
        <p:nvPicPr>
          <p:cNvPr id="7" name="Picture 6">
            <a:extLst>
              <a:ext uri="{FF2B5EF4-FFF2-40B4-BE49-F238E27FC236}">
                <a16:creationId xmlns:a16="http://schemas.microsoft.com/office/drawing/2014/main" xmlns="" id="{24C166A2-56C7-42DB-A97A-4BC6CDFA10B0}"/>
              </a:ext>
            </a:extLst>
          </p:cNvPr>
          <p:cNvPicPr>
            <a:picLocks noChangeAspect="1"/>
          </p:cNvPicPr>
          <p:nvPr/>
        </p:nvPicPr>
        <p:blipFill>
          <a:blip r:embed="rId3"/>
          <a:stretch>
            <a:fillRect/>
          </a:stretch>
        </p:blipFill>
        <p:spPr>
          <a:xfrm>
            <a:off x="838200" y="457643"/>
            <a:ext cx="3196888" cy="1367981"/>
          </a:xfrm>
          <a:prstGeom prst="rect">
            <a:avLst/>
          </a:prstGeom>
        </p:spPr>
      </p:pic>
    </p:spTree>
    <p:extLst>
      <p:ext uri="{BB962C8B-B14F-4D97-AF65-F5344CB8AC3E}">
        <p14:creationId xmlns:p14="http://schemas.microsoft.com/office/powerpoint/2010/main" val="347267507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3685</TotalTime>
  <Words>615</Words>
  <Application>Microsoft Office PowerPoint</Application>
  <PresentationFormat>Widescreen</PresentationFormat>
  <Paragraphs>95</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New You  </vt:lpstr>
      <vt:lpstr>Objectives</vt:lpstr>
      <vt:lpstr>Where were we?</vt:lpstr>
      <vt:lpstr>Our Health Goals</vt:lpstr>
      <vt:lpstr>Where are we now?</vt:lpstr>
      <vt:lpstr>What’s next?</vt:lpstr>
      <vt:lpstr>Stay focused</vt:lpstr>
      <vt:lpstr>Next Steps</vt:lpstr>
      <vt:lpstr> </vt:lpstr>
      <vt:lpstr>Ongoing Support</vt:lpstr>
      <vt:lpstr>Keep Learning</vt:lpstr>
      <vt:lpstr>Final Thoughts</vt:lpstr>
      <vt:lpstr>Thank you for allowing us the opportunity to help you throughout our first Transform Health Challenge.  Continue taking personal responsibility for your health. You deserve to live a healthy and happy life!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You  Bryanne Robson</dc:title>
  <dc:creator>BHAN</dc:creator>
  <cp:lastModifiedBy>Windows User</cp:lastModifiedBy>
  <cp:revision>13</cp:revision>
  <dcterms:modified xsi:type="dcterms:W3CDTF">2020-08-05T12:34:25Z</dcterms:modified>
</cp:coreProperties>
</file>